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notesMasterIdLst>
    <p:notesMasterId r:id="rId19"/>
  </p:notesMasterIdLst>
  <p:sldIdLst>
    <p:sldId id="257" r:id="rId3"/>
    <p:sldId id="256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1" r:id="rId14"/>
    <p:sldId id="260" r:id="rId15"/>
    <p:sldId id="269" r:id="rId16"/>
    <p:sldId id="259" r:id="rId17"/>
    <p:sldId id="272" r:id="rId18"/>
  </p:sldIdLst>
  <p:sldSz cx="10801350" cy="8640763"/>
  <p:notesSz cx="9144000" cy="6858000"/>
  <p:defaultTextStyle>
    <a:defPPr>
      <a:defRPr lang="ru-RU"/>
    </a:defPPr>
    <a:lvl1pPr algn="l" defTabSz="1109663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554038" indent="-96838" algn="l" defTabSz="1109663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109663" indent="-195263" algn="l" defTabSz="1109663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665288" indent="-293688" algn="l" defTabSz="1109663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220913" indent="-392113" algn="l" defTabSz="1109663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 autoAdjust="0"/>
    <p:restoredTop sz="92552" autoAdjust="0"/>
  </p:normalViewPr>
  <p:slideViewPr>
    <p:cSldViewPr>
      <p:cViewPr varScale="1">
        <p:scale>
          <a:sx n="55" d="100"/>
          <a:sy n="55" d="100"/>
        </p:scale>
        <p:origin x="-1422" y="-90"/>
      </p:cViewPr>
      <p:guideLst>
        <p:guide orient="horz" pos="2722"/>
        <p:guide pos="34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47EF66CC-111F-4FED-89C6-1FA2D9803D3C}" type="datetimeFigureOut">
              <a:rPr lang="ru-RU"/>
              <a:pPr>
                <a:defRPr/>
              </a:pPr>
              <a:t>22.03.2014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63863" y="514350"/>
            <a:ext cx="3216275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F6A1189-0E44-413E-A07C-EB85135EAF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1096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54038" algn="l" defTabSz="11096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09663" algn="l" defTabSz="11096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665288" algn="l" defTabSz="11096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220913" algn="l" defTabSz="11096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777261" algn="l" defTabSz="11109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332714" algn="l" defTabSz="11109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3888166" algn="l" defTabSz="11109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443618" algn="l" defTabSz="11109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Данный шаблон выполнен в стиле </a:t>
            </a:r>
            <a:r>
              <a:rPr lang="en-US" smtClean="0"/>
              <a:t>Windows 7 </a:t>
            </a:r>
            <a:r>
              <a:rPr lang="ru-RU" smtClean="0"/>
              <a:t>(кроме фона, но вы можете его поменять, только панель задач будет почти полностью прозрачной).</a:t>
            </a:r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DC20BF4-02C4-435E-B7FB-ED5F8AE4254C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0101" y="2684237"/>
            <a:ext cx="9181148" cy="18521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0203" y="4896432"/>
            <a:ext cx="7560945" cy="220819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554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10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663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218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77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327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881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4436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E5C51-BFD3-4A7E-B2DF-0E7D8996EC98}" type="datetimeFigureOut">
              <a:rPr lang="ru-RU"/>
              <a:pPr>
                <a:defRPr/>
              </a:pPr>
              <a:t>22.03.2014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A6165-48E3-4098-B53D-56762C709F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10E9B-9618-4E7E-A20E-3EE109461F1E}" type="datetimeFigureOut">
              <a:rPr lang="ru-RU"/>
              <a:pPr>
                <a:defRPr/>
              </a:pPr>
              <a:t>22.03.2014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6A908-C3D9-4A1F-A7CD-C92551D8B2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50532" y="436039"/>
            <a:ext cx="2870983" cy="928882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37579" y="436039"/>
            <a:ext cx="8432930" cy="92888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6A172-C058-4138-B4EC-9DED3C38CDA2}" type="datetimeFigureOut">
              <a:rPr lang="ru-RU"/>
              <a:pPr>
                <a:defRPr/>
              </a:pPr>
              <a:t>22.03.2014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B9FE2-A606-4F9B-A270-EF64F8700C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08CDB-254D-49AB-9883-AD4B909E36BF}" type="datetimeFigureOut">
              <a:rPr lang="ru-RU"/>
              <a:pPr>
                <a:defRPr/>
              </a:pPr>
              <a:t>22.03.2014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CE777-7BF5-4931-BACE-4ED63863D0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232" y="5552491"/>
            <a:ext cx="9181148" cy="1716152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3232" y="3662325"/>
            <a:ext cx="9181148" cy="1890166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55452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1090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663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2180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7726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3271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8816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44361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B30B6-C96E-46BB-86B8-51FC25A78AB8}" type="datetimeFigureOut">
              <a:rPr lang="ru-RU"/>
              <a:pPr>
                <a:defRPr/>
              </a:pPr>
              <a:t>22.03.2014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7ACA3-CCD4-4CB3-9314-502F19DC53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37580" y="2540225"/>
            <a:ext cx="5651956" cy="7184634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69559" y="2540225"/>
            <a:ext cx="5651956" cy="7184634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A315D-BC96-4DD0-BF33-4BFAB0AF31D5}" type="datetimeFigureOut">
              <a:rPr lang="ru-RU"/>
              <a:pPr>
                <a:defRPr/>
              </a:pPr>
              <a:t>22.03.2014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75DA3-046B-48CE-97F1-C723FB3163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068" y="346031"/>
            <a:ext cx="9721215" cy="14401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0068" y="1934171"/>
            <a:ext cx="4772472" cy="806071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452" indent="0">
              <a:buNone/>
              <a:defRPr sz="2400" b="1"/>
            </a:lvl2pPr>
            <a:lvl3pPr marL="1110905" indent="0">
              <a:buNone/>
              <a:defRPr sz="2200" b="1"/>
            </a:lvl3pPr>
            <a:lvl4pPr marL="1666357" indent="0">
              <a:buNone/>
              <a:defRPr sz="1900" b="1"/>
            </a:lvl4pPr>
            <a:lvl5pPr marL="2221809" indent="0">
              <a:buNone/>
              <a:defRPr sz="1900" b="1"/>
            </a:lvl5pPr>
            <a:lvl6pPr marL="2777261" indent="0">
              <a:buNone/>
              <a:defRPr sz="1900" b="1"/>
            </a:lvl6pPr>
            <a:lvl7pPr marL="3332714" indent="0">
              <a:buNone/>
              <a:defRPr sz="1900" b="1"/>
            </a:lvl7pPr>
            <a:lvl8pPr marL="3888166" indent="0">
              <a:buNone/>
              <a:defRPr sz="1900" b="1"/>
            </a:lvl8pPr>
            <a:lvl9pPr marL="4443618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0068" y="2740242"/>
            <a:ext cx="4772472" cy="4978440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86936" y="1934171"/>
            <a:ext cx="4774347" cy="806071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452" indent="0">
              <a:buNone/>
              <a:defRPr sz="2400" b="1"/>
            </a:lvl2pPr>
            <a:lvl3pPr marL="1110905" indent="0">
              <a:buNone/>
              <a:defRPr sz="2200" b="1"/>
            </a:lvl3pPr>
            <a:lvl4pPr marL="1666357" indent="0">
              <a:buNone/>
              <a:defRPr sz="1900" b="1"/>
            </a:lvl4pPr>
            <a:lvl5pPr marL="2221809" indent="0">
              <a:buNone/>
              <a:defRPr sz="1900" b="1"/>
            </a:lvl5pPr>
            <a:lvl6pPr marL="2777261" indent="0">
              <a:buNone/>
              <a:defRPr sz="1900" b="1"/>
            </a:lvl6pPr>
            <a:lvl7pPr marL="3332714" indent="0">
              <a:buNone/>
              <a:defRPr sz="1900" b="1"/>
            </a:lvl7pPr>
            <a:lvl8pPr marL="3888166" indent="0">
              <a:buNone/>
              <a:defRPr sz="1900" b="1"/>
            </a:lvl8pPr>
            <a:lvl9pPr marL="4443618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86936" y="2740242"/>
            <a:ext cx="4774347" cy="4978440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466E4-7F6D-441D-BBE4-E85ED78BECA7}" type="datetimeFigureOut">
              <a:rPr lang="ru-RU"/>
              <a:pPr>
                <a:defRPr/>
              </a:pPr>
              <a:t>22.03.2014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B27B4-3845-4722-816E-BCEA0122E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1201A-875B-4BD1-8CAF-8D99C4523346}" type="datetimeFigureOut">
              <a:rPr lang="ru-RU"/>
              <a:pPr>
                <a:defRPr/>
              </a:pPr>
              <a:t>22.03.2014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8A225-D2A6-4B96-BE7A-F2650414B7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AFBBB-EEF5-43BB-8F4A-C7FDE122ED39}" type="datetimeFigureOut">
              <a:rPr lang="ru-RU"/>
              <a:pPr>
                <a:defRPr/>
              </a:pPr>
              <a:t>22.03.2014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8B6C6-7A54-4C89-9F75-08C0850AF3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068" y="344031"/>
            <a:ext cx="3553570" cy="146412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23028" y="344031"/>
            <a:ext cx="6038255" cy="7374652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0068" y="1808160"/>
            <a:ext cx="3553570" cy="5910523"/>
          </a:xfrm>
        </p:spPr>
        <p:txBody>
          <a:bodyPr/>
          <a:lstStyle>
            <a:lvl1pPr marL="0" indent="0">
              <a:buNone/>
              <a:defRPr sz="1700"/>
            </a:lvl1pPr>
            <a:lvl2pPr marL="555452" indent="0">
              <a:buNone/>
              <a:defRPr sz="1500"/>
            </a:lvl2pPr>
            <a:lvl3pPr marL="1110905" indent="0">
              <a:buNone/>
              <a:defRPr sz="1200"/>
            </a:lvl3pPr>
            <a:lvl4pPr marL="1666357" indent="0">
              <a:buNone/>
              <a:defRPr sz="1100"/>
            </a:lvl4pPr>
            <a:lvl5pPr marL="2221809" indent="0">
              <a:buNone/>
              <a:defRPr sz="1100"/>
            </a:lvl5pPr>
            <a:lvl6pPr marL="2777261" indent="0">
              <a:buNone/>
              <a:defRPr sz="1100"/>
            </a:lvl6pPr>
            <a:lvl7pPr marL="3332714" indent="0">
              <a:buNone/>
              <a:defRPr sz="1100"/>
            </a:lvl7pPr>
            <a:lvl8pPr marL="3888166" indent="0">
              <a:buNone/>
              <a:defRPr sz="1100"/>
            </a:lvl8pPr>
            <a:lvl9pPr marL="444361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BDED6-F8F1-422A-AF66-48DA4A478004}" type="datetimeFigureOut">
              <a:rPr lang="ru-RU"/>
              <a:pPr>
                <a:defRPr/>
              </a:pPr>
              <a:t>22.03.2014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DA2C4-AD9C-440F-8F5E-5541AA025F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7140" y="6048534"/>
            <a:ext cx="6480810" cy="714064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17140" y="772068"/>
            <a:ext cx="6480810" cy="5184458"/>
          </a:xfrm>
        </p:spPr>
        <p:txBody>
          <a:bodyPr rtlCol="0">
            <a:normAutofit/>
          </a:bodyPr>
          <a:lstStyle>
            <a:lvl1pPr marL="0" indent="0">
              <a:buNone/>
              <a:defRPr sz="3900"/>
            </a:lvl1pPr>
            <a:lvl2pPr marL="555452" indent="0">
              <a:buNone/>
              <a:defRPr sz="3400"/>
            </a:lvl2pPr>
            <a:lvl3pPr marL="1110905" indent="0">
              <a:buNone/>
              <a:defRPr sz="2900"/>
            </a:lvl3pPr>
            <a:lvl4pPr marL="1666357" indent="0">
              <a:buNone/>
              <a:defRPr sz="2400"/>
            </a:lvl4pPr>
            <a:lvl5pPr marL="2221809" indent="0">
              <a:buNone/>
              <a:defRPr sz="2400"/>
            </a:lvl5pPr>
            <a:lvl6pPr marL="2777261" indent="0">
              <a:buNone/>
              <a:defRPr sz="2400"/>
            </a:lvl6pPr>
            <a:lvl7pPr marL="3332714" indent="0">
              <a:buNone/>
              <a:defRPr sz="2400"/>
            </a:lvl7pPr>
            <a:lvl8pPr marL="3888166" indent="0">
              <a:buNone/>
              <a:defRPr sz="2400"/>
            </a:lvl8pPr>
            <a:lvl9pPr marL="4443618" indent="0">
              <a:buNone/>
              <a:defRPr sz="24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17140" y="6762598"/>
            <a:ext cx="6480810" cy="1014089"/>
          </a:xfrm>
        </p:spPr>
        <p:txBody>
          <a:bodyPr/>
          <a:lstStyle>
            <a:lvl1pPr marL="0" indent="0">
              <a:buNone/>
              <a:defRPr sz="1700"/>
            </a:lvl1pPr>
            <a:lvl2pPr marL="555452" indent="0">
              <a:buNone/>
              <a:defRPr sz="1500"/>
            </a:lvl2pPr>
            <a:lvl3pPr marL="1110905" indent="0">
              <a:buNone/>
              <a:defRPr sz="1200"/>
            </a:lvl3pPr>
            <a:lvl4pPr marL="1666357" indent="0">
              <a:buNone/>
              <a:defRPr sz="1100"/>
            </a:lvl4pPr>
            <a:lvl5pPr marL="2221809" indent="0">
              <a:buNone/>
              <a:defRPr sz="1100"/>
            </a:lvl5pPr>
            <a:lvl6pPr marL="2777261" indent="0">
              <a:buNone/>
              <a:defRPr sz="1100"/>
            </a:lvl6pPr>
            <a:lvl7pPr marL="3332714" indent="0">
              <a:buNone/>
              <a:defRPr sz="1100"/>
            </a:lvl7pPr>
            <a:lvl8pPr marL="3888166" indent="0">
              <a:buNone/>
              <a:defRPr sz="1100"/>
            </a:lvl8pPr>
            <a:lvl9pPr marL="444361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98045-449E-4789-BE5C-9FA458DD42AC}" type="datetimeFigureOut">
              <a:rPr lang="ru-RU"/>
              <a:pPr>
                <a:defRPr/>
              </a:pPr>
              <a:t>22.03.2014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B3C1-687E-4F80-A410-D920D4196B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39750" y="346075"/>
            <a:ext cx="97218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1090" tIns="55545" rIns="111090" bIns="555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39750" y="2016125"/>
            <a:ext cx="9721850" cy="570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1090" tIns="55545" rIns="111090" bIns="555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9750" y="8008938"/>
            <a:ext cx="2520950" cy="460375"/>
          </a:xfrm>
          <a:prstGeom prst="rect">
            <a:avLst/>
          </a:prstGeom>
        </p:spPr>
        <p:txBody>
          <a:bodyPr vert="horz" wrap="square" lIns="111090" tIns="55545" rIns="111090" bIns="55545" numCol="1" anchor="ctr" anchorCtr="0" compatLnSpc="1">
            <a:prstTxWarp prst="textNoShape">
              <a:avLst/>
            </a:prstTxWarp>
          </a:bodyPr>
          <a:lstStyle>
            <a:lvl1pPr>
              <a:defRPr sz="15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F3440E1-B94E-48EE-857E-DBA24E8E2A9B}" type="datetimeFigureOut">
              <a:rPr lang="ru-RU"/>
              <a:pPr>
                <a:defRPr/>
              </a:pPr>
              <a:t>22.03.2014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90938" y="8008938"/>
            <a:ext cx="3419475" cy="460375"/>
          </a:xfrm>
          <a:prstGeom prst="rect">
            <a:avLst/>
          </a:prstGeom>
        </p:spPr>
        <p:txBody>
          <a:bodyPr vert="horz" wrap="square" lIns="111090" tIns="55545" rIns="111090" bIns="55545" numCol="1" anchor="ctr" anchorCtr="0" compatLnSpc="1">
            <a:prstTxWarp prst="textNoShape">
              <a:avLst/>
            </a:prstTxWarp>
          </a:bodyPr>
          <a:lstStyle>
            <a:lvl1pPr algn="ctr">
              <a:defRPr sz="15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740650" y="8008938"/>
            <a:ext cx="2520950" cy="460375"/>
          </a:xfrm>
          <a:prstGeom prst="rect">
            <a:avLst/>
          </a:prstGeom>
        </p:spPr>
        <p:txBody>
          <a:bodyPr vert="horz" wrap="square" lIns="111090" tIns="55545" rIns="111090" bIns="55545" numCol="1" anchor="ctr" anchorCtr="0" compatLnSpc="1">
            <a:prstTxWarp prst="textNoShape">
              <a:avLst/>
            </a:prstTxWarp>
          </a:bodyPr>
          <a:lstStyle>
            <a:lvl1pPr algn="r">
              <a:defRPr sz="15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F73D1FF-F45C-4DF4-8924-F0F561AEEC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xStyles>
    <p:titleStyle>
      <a:lvl1pPr algn="ctr" defTabSz="1109663" rtl="0" eaLnBrk="0" fontAlgn="base" hangingPunct="0">
        <a:spcBef>
          <a:spcPct val="0"/>
        </a:spcBef>
        <a:spcAft>
          <a:spcPct val="0"/>
        </a:spcAft>
        <a:defRPr sz="5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09663" rtl="0" eaLnBrk="0" fontAlgn="base" hangingPunct="0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</a:defRPr>
      </a:lvl2pPr>
      <a:lvl3pPr algn="ctr" defTabSz="1109663" rtl="0" eaLnBrk="0" fontAlgn="base" hangingPunct="0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</a:defRPr>
      </a:lvl3pPr>
      <a:lvl4pPr algn="ctr" defTabSz="1109663" rtl="0" eaLnBrk="0" fontAlgn="base" hangingPunct="0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</a:defRPr>
      </a:lvl4pPr>
      <a:lvl5pPr algn="ctr" defTabSz="1109663" rtl="0" eaLnBrk="0" fontAlgn="base" hangingPunct="0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</a:defRPr>
      </a:lvl5pPr>
      <a:lvl6pPr marL="457200" algn="ctr" defTabSz="1109663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</a:defRPr>
      </a:lvl6pPr>
      <a:lvl7pPr marL="914400" algn="ctr" defTabSz="1109663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</a:defRPr>
      </a:lvl7pPr>
      <a:lvl8pPr marL="1371600" algn="ctr" defTabSz="1109663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</a:defRPr>
      </a:lvl8pPr>
      <a:lvl9pPr marL="1828800" algn="ctr" defTabSz="1109663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</a:defRPr>
      </a:lvl9pPr>
    </p:titleStyle>
    <p:bodyStyle>
      <a:lvl1pPr marL="415925" indent="-415925" algn="l" defTabSz="11096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01700" indent="-346075" algn="l" defTabSz="11096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387475" indent="-276225" algn="l" defTabSz="11096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43100" indent="-276225" algn="l" defTabSz="11096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98725" indent="-276225" algn="l" defTabSz="110966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4988" indent="-277726" algn="l" defTabSz="111090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10440" indent="-277726" algn="l" defTabSz="111090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65892" indent="-277726" algn="l" defTabSz="111090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721344" indent="-277726" algn="l" defTabSz="111090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1109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5452" algn="l" defTabSz="11109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10905" algn="l" defTabSz="11109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66357" algn="l" defTabSz="11109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1809" algn="l" defTabSz="11109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7261" algn="l" defTabSz="11109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32714" algn="l" defTabSz="11109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88166" algn="l" defTabSz="11109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43618" algn="l" defTabSz="11109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4.png"/><Relationship Id="rId7" Type="http://schemas.openxmlformats.org/officeDocument/2006/relationships/image" Target="../media/image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22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image" Target="../media/image4.png"/><Relationship Id="rId7" Type="http://schemas.openxmlformats.org/officeDocument/2006/relationships/image" Target="../media/image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23.png"/><Relationship Id="rId5" Type="http://schemas.openxmlformats.org/officeDocument/2006/relationships/image" Target="../media/image5.png"/><Relationship Id="rId10" Type="http://schemas.openxmlformats.org/officeDocument/2006/relationships/image" Target="../media/image27.png"/><Relationship Id="rId4" Type="http://schemas.openxmlformats.org/officeDocument/2006/relationships/image" Target="../media/image4.png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3.png"/><Relationship Id="rId7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3.png"/><Relationship Id="rId7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4.png"/><Relationship Id="rId7" Type="http://schemas.openxmlformats.org/officeDocument/2006/relationships/image" Target="../media/image18.jpeg"/><Relationship Id="rId12" Type="http://schemas.openxmlformats.org/officeDocument/2006/relationships/image" Target="../media/image22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1.jpeg"/><Relationship Id="rId5" Type="http://schemas.openxmlformats.org/officeDocument/2006/relationships/image" Target="../media/image6.png"/><Relationship Id="rId10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0" y="8134350"/>
            <a:ext cx="10821988" cy="504825"/>
          </a:xfrm>
          <a:prstGeom prst="rect">
            <a:avLst/>
          </a:prstGeom>
          <a:solidFill>
            <a:schemeClr val="tx2">
              <a:lumMod val="40000"/>
              <a:lumOff val="60000"/>
              <a:alpha val="10000"/>
            </a:schemeClr>
          </a:solidFill>
          <a:ln w="0" cap="flat" cmpd="sng" algn="ctr">
            <a:solidFill>
              <a:schemeClr val="tx1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0" y="8128000"/>
            <a:ext cx="10801350" cy="501650"/>
          </a:xfrm>
          <a:prstGeom prst="rect">
            <a:avLst/>
          </a:prstGeom>
          <a:gradFill flip="none" rotWithShape="1">
            <a:gsLst>
              <a:gs pos="17000">
                <a:srgbClr val="00B0F0">
                  <a:alpha val="20000"/>
                </a:srgbClr>
              </a:gs>
              <a:gs pos="45000">
                <a:schemeClr val="tx2">
                  <a:lumMod val="40000"/>
                  <a:lumOff val="60000"/>
                  <a:alpha val="20000"/>
                </a:schemeClr>
              </a:gs>
              <a:gs pos="46000">
                <a:schemeClr val="tx2">
                  <a:lumMod val="60000"/>
                  <a:lumOff val="40000"/>
                  <a:alpha val="20000"/>
                </a:schemeClr>
              </a:gs>
              <a:gs pos="90000">
                <a:schemeClr val="tx2">
                  <a:lumMod val="75000"/>
                  <a:alpha val="2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8134350"/>
            <a:ext cx="10821988" cy="5111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2053" name="Picture 9" descr="D:\Моя система\Версии Windows 7\Windows 7 Pro\Значки\Window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563" y="8170863"/>
            <a:ext cx="428625" cy="4318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0"/>
            <a:ext cx="10801350" cy="8134350"/>
          </a:xfrm>
          <a:prstGeom prst="roundRect">
            <a:avLst>
              <a:gd name="adj" fmla="val 488"/>
            </a:avLst>
          </a:prstGeom>
          <a:solidFill>
            <a:schemeClr val="tx2">
              <a:lumMod val="60000"/>
              <a:lumOff val="40000"/>
              <a:alpha val="5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1113" y="0"/>
            <a:ext cx="10821988" cy="8128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0"/>
            <a:ext cx="10801350" cy="1866900"/>
          </a:xfrm>
          <a:prstGeom prst="roundRect">
            <a:avLst>
              <a:gd name="adj" fmla="val 1131"/>
            </a:avLst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6139" y="8170520"/>
            <a:ext cx="504056" cy="431800"/>
          </a:xfrm>
          <a:prstGeom prst="roundRect">
            <a:avLst>
              <a:gd name="adj" fmla="val 1131"/>
            </a:avLst>
          </a:prstGeom>
          <a:solidFill>
            <a:srgbClr val="00B0F0">
              <a:alpha val="10000"/>
            </a:srgbClr>
          </a:solidFill>
          <a:ln w="0">
            <a:gradFill flip="none" rotWithShape="1">
              <a:gsLst>
                <a:gs pos="0">
                  <a:schemeClr val="bg1"/>
                </a:gs>
                <a:gs pos="50000">
                  <a:schemeClr val="tx2">
                    <a:lumMod val="20000"/>
                    <a:lumOff val="80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2060" name="Picture 4" descr="C:\Windows 2011 SE\Значки\PNG\_custom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1200" y="8224838"/>
            <a:ext cx="3238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с двумя скругленными соседними углами 12">
            <a:hlinkClick r:id="" action="ppaction://hlinkshowjump?jump=endshow"/>
          </p:cNvPr>
          <p:cNvSpPr/>
          <p:nvPr/>
        </p:nvSpPr>
        <p:spPr bwMode="auto">
          <a:xfrm flipV="1">
            <a:off x="10153650" y="-12700"/>
            <a:ext cx="611188" cy="215900"/>
          </a:xfrm>
          <a:prstGeom prst="round2SameRect">
            <a:avLst/>
          </a:prstGeom>
          <a:gradFill flip="none" rotWithShape="1">
            <a:gsLst>
              <a:gs pos="17000">
                <a:srgbClr val="FF0000">
                  <a:alpha val="50000"/>
                </a:srgbClr>
              </a:gs>
              <a:gs pos="45000">
                <a:srgbClr val="D00000">
                  <a:alpha val="50000"/>
                </a:srgbClr>
              </a:gs>
              <a:gs pos="46000">
                <a:srgbClr val="A40000">
                  <a:alpha val="50000"/>
                </a:srgbClr>
              </a:gs>
              <a:gs pos="90000">
                <a:srgbClr val="3C0606">
                  <a:alpha val="50000"/>
                </a:srgbClr>
              </a:gs>
            </a:gsLst>
            <a:lin ang="16200000" scaled="1"/>
            <a:tileRect/>
          </a:gradFill>
          <a:ln w="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 bwMode="auto">
          <a:xfrm>
            <a:off x="10331450" y="-12700"/>
            <a:ext cx="228600" cy="228600"/>
          </a:xfrm>
          <a:prstGeom prst="mathMultiply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28588" y="395288"/>
            <a:ext cx="1042987" cy="54133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2064" name="Picture 2" descr="D:\Моя система\Windows 2009\System 32\Программы\Изображения\Рисунок1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6"/>
          <a:srcRect l="16943" t="8208" r="15994" b="20538"/>
          <a:stretch>
            <a:fillRect/>
          </a:stretch>
        </p:blipFill>
        <p:spPr bwMode="auto">
          <a:xfrm>
            <a:off x="177800" y="439738"/>
            <a:ext cx="4667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2" descr="D:\Моя система\Windows 2009\System 32\Программы\Изображения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/>
          <a:srcRect l="15994" t="8208" r="16943" b="20538"/>
          <a:stretch>
            <a:fillRect/>
          </a:stretch>
        </p:blipFill>
        <p:spPr bwMode="auto">
          <a:xfrm>
            <a:off x="644525" y="441325"/>
            <a:ext cx="4683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82550" y="1079500"/>
            <a:ext cx="10620375" cy="6958013"/>
          </a:xfrm>
          <a:prstGeom prst="rect">
            <a:avLst/>
          </a:prstGeom>
          <a:solidFill>
            <a:schemeClr val="tx2">
              <a:lumMod val="75000"/>
              <a:alpha val="6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57272" y="319854"/>
            <a:ext cx="954407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Способы кодирования информации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69518" y="1820051"/>
            <a:ext cx="10290353" cy="49552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347788" indent="625475" defTabSz="1110905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40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Графический</a:t>
            </a:r>
            <a:r>
              <a:rPr lang="ru-RU" sz="28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 </a:t>
            </a:r>
          </a:p>
          <a:p>
            <a:pPr marL="514350" indent="-514350" defTabSz="1110905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2800" dirty="0">
              <a:solidFill>
                <a:prstClr val="black"/>
              </a:solidFill>
              <a:effectLst>
                <a:glow rad="228600">
                  <a:prstClr val="white">
                    <a:alpha val="40000"/>
                  </a:prstClr>
                </a:glow>
              </a:effectLst>
              <a:latin typeface="+mn-lt"/>
              <a:cs typeface="+mn-cs"/>
            </a:endParaRPr>
          </a:p>
          <a:p>
            <a:pPr marL="514350" indent="-514350" defTabSz="1110905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2800" dirty="0">
              <a:solidFill>
                <a:prstClr val="black"/>
              </a:solidFill>
              <a:effectLst>
                <a:glow rad="228600">
                  <a:prstClr val="white">
                    <a:alpha val="40000"/>
                  </a:prstClr>
                </a:glow>
              </a:effectLst>
              <a:latin typeface="+mn-lt"/>
              <a:cs typeface="+mn-cs"/>
            </a:endParaRPr>
          </a:p>
          <a:p>
            <a:pPr marL="514350" indent="-514350" defTabSz="1110905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2800" dirty="0">
              <a:solidFill>
                <a:prstClr val="black"/>
              </a:solidFill>
              <a:effectLst>
                <a:glow rad="228600">
                  <a:prstClr val="white">
                    <a:alpha val="40000"/>
                  </a:prstClr>
                </a:glow>
              </a:effectLst>
              <a:latin typeface="+mn-lt"/>
              <a:cs typeface="+mn-cs"/>
            </a:endParaRPr>
          </a:p>
          <a:p>
            <a:pPr marL="514350" indent="-514350" defTabSz="1110905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2800" dirty="0">
              <a:solidFill>
                <a:prstClr val="black"/>
              </a:solidFill>
              <a:effectLst>
                <a:glow rad="228600">
                  <a:prstClr val="white">
                    <a:alpha val="40000"/>
                  </a:prstClr>
                </a:glow>
              </a:effectLst>
              <a:latin typeface="+mn-lt"/>
              <a:cs typeface="+mn-cs"/>
            </a:endParaRPr>
          </a:p>
          <a:p>
            <a:pPr marL="5745163" indent="560388" defTabSz="1110905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40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Числовой</a:t>
            </a:r>
          </a:p>
          <a:p>
            <a:pPr marL="514350" indent="-514350" defTabSz="1110905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2800" dirty="0">
              <a:solidFill>
                <a:prstClr val="black"/>
              </a:solidFill>
              <a:effectLst>
                <a:glow rad="228600">
                  <a:prstClr val="white">
                    <a:alpha val="40000"/>
                  </a:prstClr>
                </a:glow>
              </a:effectLst>
              <a:latin typeface="+mn-lt"/>
              <a:cs typeface="+mn-cs"/>
            </a:endParaRPr>
          </a:p>
          <a:p>
            <a:pPr marL="514350" indent="-514350" defTabSz="1110905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2800" dirty="0">
              <a:solidFill>
                <a:prstClr val="black"/>
              </a:solidFill>
              <a:effectLst>
                <a:glow rad="228600">
                  <a:prstClr val="white">
                    <a:alpha val="40000"/>
                  </a:prstClr>
                </a:glow>
              </a:effectLst>
              <a:latin typeface="+mn-lt"/>
              <a:cs typeface="+mn-cs"/>
            </a:endParaRPr>
          </a:p>
          <a:p>
            <a:pPr marL="514350" indent="-514350" defTabSz="1110905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2800" dirty="0">
              <a:solidFill>
                <a:prstClr val="black"/>
              </a:solidFill>
              <a:effectLst>
                <a:glow rad="228600">
                  <a:prstClr val="white">
                    <a:alpha val="40000"/>
                  </a:prstClr>
                </a:glow>
              </a:effectLst>
              <a:latin typeface="+mn-lt"/>
              <a:cs typeface="+mn-cs"/>
            </a:endParaRPr>
          </a:p>
          <a:p>
            <a:pPr marL="1428750" indent="560388" defTabSz="1110905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40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Символьный</a:t>
            </a:r>
            <a:endParaRPr lang="ru-RU" sz="2800" dirty="0">
              <a:solidFill>
                <a:prstClr val="black"/>
              </a:solidFill>
              <a:effectLst>
                <a:glow rad="228600">
                  <a:prstClr val="white">
                    <a:alpha val="40000"/>
                  </a:prstClr>
                </a:glow>
              </a:effectLst>
              <a:latin typeface="+mn-lt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94281" y="8179098"/>
            <a:ext cx="400706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Ведута</a:t>
            </a:r>
            <a:r>
              <a:rPr lang="ru-RU" sz="24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 А.Н.</a:t>
            </a:r>
          </a:p>
        </p:txBody>
      </p:sp>
      <p:pic>
        <p:nvPicPr>
          <p:cNvPr id="23" name="Рисунок 22" descr="rebus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43617" y="1820051"/>
            <a:ext cx="3240921" cy="1669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 descr="xbckf.jpe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28709" y="3534563"/>
            <a:ext cx="3571900" cy="1883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 descr="ntrcn.jpe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86493" y="5677703"/>
            <a:ext cx="3214710" cy="1942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0" y="8134350"/>
            <a:ext cx="10821988" cy="504825"/>
          </a:xfrm>
          <a:prstGeom prst="rect">
            <a:avLst/>
          </a:prstGeom>
          <a:solidFill>
            <a:schemeClr val="tx2">
              <a:lumMod val="40000"/>
              <a:lumOff val="60000"/>
              <a:alpha val="10000"/>
            </a:schemeClr>
          </a:solidFill>
          <a:ln w="0" cap="flat" cmpd="sng" algn="ctr">
            <a:solidFill>
              <a:schemeClr val="tx1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0" y="8128000"/>
            <a:ext cx="10801350" cy="501650"/>
          </a:xfrm>
          <a:prstGeom prst="rect">
            <a:avLst/>
          </a:prstGeom>
          <a:gradFill flip="none" rotWithShape="1">
            <a:gsLst>
              <a:gs pos="17000">
                <a:srgbClr val="00B0F0">
                  <a:alpha val="20000"/>
                </a:srgbClr>
              </a:gs>
              <a:gs pos="45000">
                <a:schemeClr val="tx2">
                  <a:lumMod val="40000"/>
                  <a:lumOff val="60000"/>
                  <a:alpha val="20000"/>
                </a:schemeClr>
              </a:gs>
              <a:gs pos="46000">
                <a:schemeClr val="tx2">
                  <a:lumMod val="60000"/>
                  <a:lumOff val="40000"/>
                  <a:alpha val="20000"/>
                </a:schemeClr>
              </a:gs>
              <a:gs pos="90000">
                <a:schemeClr val="tx2">
                  <a:lumMod val="75000"/>
                  <a:alpha val="2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8134350"/>
            <a:ext cx="10821988" cy="5111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1269" name="Picture 9" descr="D:\Моя система\Версии Windows 7\Windows 7 Pro\Значки\Window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63" y="8170863"/>
            <a:ext cx="428625" cy="4318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0"/>
            <a:ext cx="10801350" cy="8134350"/>
          </a:xfrm>
          <a:prstGeom prst="roundRect">
            <a:avLst>
              <a:gd name="adj" fmla="val 488"/>
            </a:avLst>
          </a:prstGeom>
          <a:solidFill>
            <a:schemeClr val="tx2">
              <a:lumMod val="60000"/>
              <a:lumOff val="40000"/>
              <a:alpha val="5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1113" y="0"/>
            <a:ext cx="10821988" cy="8128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0"/>
            <a:ext cx="10801350" cy="1866900"/>
          </a:xfrm>
          <a:prstGeom prst="roundRect">
            <a:avLst>
              <a:gd name="adj" fmla="val 1131"/>
            </a:avLst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017" y="0"/>
            <a:ext cx="9919161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Название презентации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6139" y="8170520"/>
            <a:ext cx="504056" cy="431800"/>
          </a:xfrm>
          <a:prstGeom prst="roundRect">
            <a:avLst>
              <a:gd name="adj" fmla="val 1131"/>
            </a:avLst>
          </a:prstGeom>
          <a:solidFill>
            <a:srgbClr val="00B0F0">
              <a:alpha val="10000"/>
            </a:srgbClr>
          </a:solidFill>
          <a:ln w="0">
            <a:gradFill flip="none" rotWithShape="1">
              <a:gsLst>
                <a:gs pos="0">
                  <a:schemeClr val="bg1"/>
                </a:gs>
                <a:gs pos="50000">
                  <a:schemeClr val="tx2">
                    <a:lumMod val="20000"/>
                    <a:lumOff val="80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1277" name="Picture 4" descr="C:\Windows 2011 SE\Значки\PNG\_custo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200" y="8224838"/>
            <a:ext cx="3238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с двумя скругленными соседними углами 12">
            <a:hlinkClick r:id="" action="ppaction://hlinkshowjump?jump=endshow"/>
          </p:cNvPr>
          <p:cNvSpPr/>
          <p:nvPr/>
        </p:nvSpPr>
        <p:spPr bwMode="auto">
          <a:xfrm flipV="1">
            <a:off x="10153650" y="-12700"/>
            <a:ext cx="611188" cy="215900"/>
          </a:xfrm>
          <a:prstGeom prst="round2SameRect">
            <a:avLst/>
          </a:prstGeom>
          <a:gradFill flip="none" rotWithShape="1">
            <a:gsLst>
              <a:gs pos="17000">
                <a:srgbClr val="FF0000">
                  <a:alpha val="50000"/>
                </a:srgbClr>
              </a:gs>
              <a:gs pos="45000">
                <a:srgbClr val="D00000">
                  <a:alpha val="50000"/>
                </a:srgbClr>
              </a:gs>
              <a:gs pos="46000">
                <a:srgbClr val="A40000">
                  <a:alpha val="50000"/>
                </a:srgbClr>
              </a:gs>
              <a:gs pos="90000">
                <a:srgbClr val="3C0606">
                  <a:alpha val="50000"/>
                </a:srgbClr>
              </a:gs>
            </a:gsLst>
            <a:lin ang="16200000" scaled="1"/>
            <a:tileRect/>
          </a:gradFill>
          <a:ln w="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 bwMode="auto">
          <a:xfrm>
            <a:off x="10331450" y="-12700"/>
            <a:ext cx="228600" cy="228600"/>
          </a:xfrm>
          <a:prstGeom prst="mathMultiply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2550" y="1079500"/>
            <a:ext cx="10620375" cy="6958013"/>
          </a:xfrm>
          <a:prstGeom prst="rect">
            <a:avLst/>
          </a:prstGeom>
          <a:solidFill>
            <a:schemeClr val="tx2">
              <a:lumMod val="75000"/>
              <a:alpha val="6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7488" y="1247775"/>
            <a:ext cx="10326687" cy="6672263"/>
          </a:xfrm>
          <a:prstGeom prst="rect">
            <a:avLst/>
          </a:prstGeom>
          <a:solidFill>
            <a:schemeClr val="tx2">
              <a:lumMod val="75000"/>
              <a:alpha val="5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28588" y="395288"/>
            <a:ext cx="1042987" cy="54133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1283" name="Picture 2" descr="D:\Моя система\Windows 2009\System 32\Программы\Изображения\Рисунок1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/>
          <a:srcRect l="16943" t="8208" r="15994" b="20538"/>
          <a:stretch>
            <a:fillRect/>
          </a:stretch>
        </p:blipFill>
        <p:spPr bwMode="auto">
          <a:xfrm>
            <a:off x="177800" y="439738"/>
            <a:ext cx="4667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4" name="Picture 2" descr="D:\Моя система\Windows 2009\System 32\Программы\Изображения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/>
          <a:srcRect l="15994" t="8208" r="16943" b="20538"/>
          <a:stretch>
            <a:fillRect/>
          </a:stretch>
        </p:blipFill>
        <p:spPr bwMode="auto">
          <a:xfrm>
            <a:off x="644525" y="441325"/>
            <a:ext cx="4683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6794281" y="8179098"/>
            <a:ext cx="400706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Ведута</a:t>
            </a:r>
            <a:r>
              <a:rPr lang="ru-RU" sz="24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 А.Н.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57272" y="319854"/>
            <a:ext cx="954407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 кинотеатре:</a:t>
            </a:r>
            <a:endParaRPr lang="ru-RU" sz="4000" b="1" dirty="0">
              <a:solidFill>
                <a:prstClr val="black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  <p:sp>
        <p:nvSpPr>
          <p:cNvPr id="11287" name="Содержимое 32"/>
          <p:cNvSpPr>
            <a:spLocks noGrp="1"/>
          </p:cNvSpPr>
          <p:nvPr>
            <p:ph idx="1"/>
          </p:nvPr>
        </p:nvSpPr>
        <p:spPr>
          <a:xfrm>
            <a:off x="257175" y="1247775"/>
            <a:ext cx="10287000" cy="642938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3200" b="1" smtClean="0">
                <a:solidFill>
                  <a:srgbClr val="D99694"/>
                </a:solidFill>
              </a:rPr>
              <a:t>Помоги Маше  занять место согласно билету</a:t>
            </a:r>
            <a:endParaRPr lang="ru-RU" sz="3600" b="1" smtClean="0">
              <a:solidFill>
                <a:srgbClr val="D99694"/>
              </a:solidFill>
            </a:endParaRPr>
          </a:p>
        </p:txBody>
      </p:sp>
      <p:pic>
        <p:nvPicPr>
          <p:cNvPr id="11288" name="Рисунок 23" descr="comp_551_big_neptun.png"/>
          <p:cNvPicPr>
            <a:picLocks noChangeAspect="1"/>
          </p:cNvPicPr>
          <p:nvPr/>
        </p:nvPicPr>
        <p:blipFill>
          <a:blip r:embed="rId6"/>
          <a:srcRect l="2499" t="11887" r="3751" b="11887"/>
          <a:stretch>
            <a:fillRect/>
          </a:stretch>
        </p:blipFill>
        <p:spPr bwMode="auto">
          <a:xfrm>
            <a:off x="2543175" y="1819275"/>
            <a:ext cx="7964488" cy="607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9" name="Рисунок 24" descr="artefaky.jpg"/>
          <p:cNvPicPr>
            <a:picLocks noChangeAspect="1"/>
          </p:cNvPicPr>
          <p:nvPr/>
        </p:nvPicPr>
        <p:blipFill>
          <a:blip r:embed="rId7">
            <a:lum bright="20000" contrast="30000"/>
          </a:blip>
          <a:srcRect l="5000" t="8188" r="11250" b="10802"/>
          <a:stretch>
            <a:fillRect/>
          </a:stretch>
        </p:blipFill>
        <p:spPr bwMode="auto">
          <a:xfrm>
            <a:off x="257175" y="6249988"/>
            <a:ext cx="3397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0" name="Рисунок 26" descr="100100000079587.jpg"/>
          <p:cNvPicPr>
            <a:picLocks noChangeAspect="1"/>
          </p:cNvPicPr>
          <p:nvPr/>
        </p:nvPicPr>
        <p:blipFill>
          <a:blip r:embed="rId8"/>
          <a:srcRect l="4755" t="26480" r="47951" b="31345"/>
          <a:stretch>
            <a:fillRect/>
          </a:stretch>
        </p:blipFill>
        <p:spPr bwMode="auto">
          <a:xfrm>
            <a:off x="257175" y="4319588"/>
            <a:ext cx="2428875" cy="186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1" name="Рисунок 27" descr="milash27.gif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00050" y="1676400"/>
            <a:ext cx="1868488" cy="224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28"/>
          <p:cNvSpPr txBox="1"/>
          <p:nvPr/>
        </p:nvSpPr>
        <p:spPr>
          <a:xfrm>
            <a:off x="9115451" y="4463257"/>
            <a:ext cx="285752" cy="369332"/>
          </a:xfrm>
          <a:prstGeom prst="rect">
            <a:avLst/>
          </a:prstGeom>
          <a:solidFill>
            <a:srgbClr val="C00000"/>
          </a:solidFill>
        </p:spPr>
        <p:txBody>
          <a:bodyPr>
            <a:spAutoFit/>
          </a:bodyPr>
          <a:lstStyle/>
          <a:p>
            <a:pPr indent="-3175">
              <a:defRPr/>
            </a:pPr>
            <a:r>
              <a:rPr lang="ru-RU" sz="18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</a:rPr>
              <a:t>4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0" y="8134350"/>
            <a:ext cx="10821988" cy="504825"/>
          </a:xfrm>
          <a:prstGeom prst="rect">
            <a:avLst/>
          </a:prstGeom>
          <a:solidFill>
            <a:schemeClr val="tx2">
              <a:lumMod val="40000"/>
              <a:lumOff val="60000"/>
              <a:alpha val="10000"/>
            </a:schemeClr>
          </a:solidFill>
          <a:ln w="0" cap="flat" cmpd="sng" algn="ctr">
            <a:solidFill>
              <a:schemeClr val="tx1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0" y="8128000"/>
            <a:ext cx="10801350" cy="501650"/>
          </a:xfrm>
          <a:prstGeom prst="rect">
            <a:avLst/>
          </a:prstGeom>
          <a:gradFill flip="none" rotWithShape="1">
            <a:gsLst>
              <a:gs pos="17000">
                <a:srgbClr val="00B0F0">
                  <a:alpha val="20000"/>
                </a:srgbClr>
              </a:gs>
              <a:gs pos="45000">
                <a:schemeClr val="tx2">
                  <a:lumMod val="40000"/>
                  <a:lumOff val="60000"/>
                  <a:alpha val="20000"/>
                </a:schemeClr>
              </a:gs>
              <a:gs pos="46000">
                <a:schemeClr val="tx2">
                  <a:lumMod val="60000"/>
                  <a:lumOff val="40000"/>
                  <a:alpha val="20000"/>
                </a:schemeClr>
              </a:gs>
              <a:gs pos="90000">
                <a:schemeClr val="tx2">
                  <a:lumMod val="75000"/>
                  <a:alpha val="2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8134350"/>
            <a:ext cx="10821988" cy="5111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2293" name="Picture 9" descr="D:\Моя система\Версии Windows 7\Windows 7 Pro\Значки\Window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63" y="8170863"/>
            <a:ext cx="428625" cy="4318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0"/>
            <a:ext cx="10801350" cy="8134350"/>
          </a:xfrm>
          <a:prstGeom prst="roundRect">
            <a:avLst>
              <a:gd name="adj" fmla="val 488"/>
            </a:avLst>
          </a:prstGeom>
          <a:solidFill>
            <a:schemeClr val="tx2">
              <a:lumMod val="60000"/>
              <a:lumOff val="40000"/>
              <a:alpha val="5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1113" y="0"/>
            <a:ext cx="10821988" cy="8128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0"/>
            <a:ext cx="10801350" cy="1866900"/>
          </a:xfrm>
          <a:prstGeom prst="roundRect">
            <a:avLst>
              <a:gd name="adj" fmla="val 1131"/>
            </a:avLst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6139" y="8170520"/>
            <a:ext cx="504056" cy="431800"/>
          </a:xfrm>
          <a:prstGeom prst="roundRect">
            <a:avLst>
              <a:gd name="adj" fmla="val 1131"/>
            </a:avLst>
          </a:prstGeom>
          <a:solidFill>
            <a:srgbClr val="00B0F0">
              <a:alpha val="10000"/>
            </a:srgbClr>
          </a:solidFill>
          <a:ln w="0">
            <a:gradFill flip="none" rotWithShape="1">
              <a:gsLst>
                <a:gs pos="0">
                  <a:schemeClr val="bg1"/>
                </a:gs>
                <a:gs pos="50000">
                  <a:schemeClr val="tx2">
                    <a:lumMod val="20000"/>
                    <a:lumOff val="80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2300" name="Picture 4" descr="C:\Windows 2011 SE\Значки\PNG\_custo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200" y="8224838"/>
            <a:ext cx="3238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с двумя скругленными соседними углами 12">
            <a:hlinkClick r:id="" action="ppaction://hlinkshowjump?jump=endshow"/>
          </p:cNvPr>
          <p:cNvSpPr/>
          <p:nvPr/>
        </p:nvSpPr>
        <p:spPr bwMode="auto">
          <a:xfrm flipV="1">
            <a:off x="10153650" y="-12700"/>
            <a:ext cx="611188" cy="215900"/>
          </a:xfrm>
          <a:prstGeom prst="round2SameRect">
            <a:avLst/>
          </a:prstGeom>
          <a:gradFill flip="none" rotWithShape="1">
            <a:gsLst>
              <a:gs pos="17000">
                <a:srgbClr val="FF0000">
                  <a:alpha val="50000"/>
                </a:srgbClr>
              </a:gs>
              <a:gs pos="45000">
                <a:srgbClr val="D00000">
                  <a:alpha val="50000"/>
                </a:srgbClr>
              </a:gs>
              <a:gs pos="46000">
                <a:srgbClr val="A40000">
                  <a:alpha val="50000"/>
                </a:srgbClr>
              </a:gs>
              <a:gs pos="90000">
                <a:srgbClr val="3C0606">
                  <a:alpha val="50000"/>
                </a:srgbClr>
              </a:gs>
            </a:gsLst>
            <a:lin ang="16200000" scaled="1"/>
            <a:tileRect/>
          </a:gradFill>
          <a:ln w="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 bwMode="auto">
          <a:xfrm>
            <a:off x="10331450" y="-12700"/>
            <a:ext cx="228600" cy="228600"/>
          </a:xfrm>
          <a:prstGeom prst="mathMultiply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2550" y="1079500"/>
            <a:ext cx="10620375" cy="6958013"/>
          </a:xfrm>
          <a:prstGeom prst="rect">
            <a:avLst/>
          </a:prstGeom>
          <a:solidFill>
            <a:schemeClr val="tx2">
              <a:lumMod val="75000"/>
              <a:alpha val="6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7488" y="1247775"/>
            <a:ext cx="10326687" cy="6672263"/>
          </a:xfrm>
          <a:prstGeom prst="rect">
            <a:avLst/>
          </a:prstGeom>
          <a:solidFill>
            <a:schemeClr val="tx2">
              <a:lumMod val="75000"/>
              <a:alpha val="5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28588" y="395288"/>
            <a:ext cx="1042987" cy="54133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2306" name="Picture 2" descr="D:\Моя система\Windows 2009\System 32\Программы\Изображения\Рисунок1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/>
          <a:srcRect l="16943" t="8208" r="15994" b="20538"/>
          <a:stretch>
            <a:fillRect/>
          </a:stretch>
        </p:blipFill>
        <p:spPr bwMode="auto">
          <a:xfrm>
            <a:off x="177800" y="439738"/>
            <a:ext cx="4667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7" name="Picture 2" descr="D:\Моя система\Windows 2009\System 32\Программы\Изображения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/>
          <a:srcRect l="15994" t="8208" r="16943" b="20538"/>
          <a:stretch>
            <a:fillRect/>
          </a:stretch>
        </p:blipFill>
        <p:spPr bwMode="auto">
          <a:xfrm>
            <a:off x="644525" y="441325"/>
            <a:ext cx="4683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6794281" y="8179098"/>
            <a:ext cx="400706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Ведута</a:t>
            </a:r>
            <a:r>
              <a:rPr lang="ru-RU" sz="24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 А.Н.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57272" y="319854"/>
            <a:ext cx="954407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Система координат</a:t>
            </a:r>
          </a:p>
        </p:txBody>
      </p:sp>
      <p:sp>
        <p:nvSpPr>
          <p:cNvPr id="12310" name="Содержимое 32"/>
          <p:cNvSpPr>
            <a:spLocks noGrp="1"/>
          </p:cNvSpPr>
          <p:nvPr>
            <p:ph idx="1"/>
          </p:nvPr>
        </p:nvSpPr>
        <p:spPr>
          <a:xfrm>
            <a:off x="257175" y="1247775"/>
            <a:ext cx="10287000" cy="71437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3200" b="1" smtClean="0">
                <a:solidFill>
                  <a:srgbClr val="F2F2F2"/>
                </a:solidFill>
              </a:rPr>
              <a:t>Отметь  координату  места на двух числовых лучах </a:t>
            </a:r>
            <a:r>
              <a:rPr lang="en-US" sz="3200" b="1" smtClean="0">
                <a:solidFill>
                  <a:srgbClr val="F2F2F2"/>
                </a:solidFill>
              </a:rPr>
              <a:t>X </a:t>
            </a:r>
            <a:r>
              <a:rPr lang="ru-RU" sz="3200" b="1" smtClean="0">
                <a:solidFill>
                  <a:srgbClr val="F2F2F2"/>
                </a:solidFill>
              </a:rPr>
              <a:t>И </a:t>
            </a:r>
            <a:r>
              <a:rPr lang="en-US" sz="3200" b="1" smtClean="0">
                <a:solidFill>
                  <a:srgbClr val="F2F2F2"/>
                </a:solidFill>
              </a:rPr>
              <a:t>Y</a:t>
            </a:r>
            <a:endParaRPr lang="ru-RU" sz="3200" smtClean="0"/>
          </a:p>
        </p:txBody>
      </p:sp>
      <p:pic>
        <p:nvPicPr>
          <p:cNvPr id="12311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57675" y="1962150"/>
            <a:ext cx="6000750" cy="594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2" name="Рисунок 24" descr="artefaky.jpg"/>
          <p:cNvPicPr>
            <a:picLocks noChangeAspect="1"/>
          </p:cNvPicPr>
          <p:nvPr/>
        </p:nvPicPr>
        <p:blipFill>
          <a:blip r:embed="rId7">
            <a:lum bright="20000" contrast="20000"/>
          </a:blip>
          <a:srcRect l="5000" t="8188" r="11250" b="10802"/>
          <a:stretch>
            <a:fillRect/>
          </a:stretch>
        </p:blipFill>
        <p:spPr bwMode="auto">
          <a:xfrm>
            <a:off x="400050" y="2747963"/>
            <a:ext cx="3786188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3" name="Рисунок 26" descr="milash27.gif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328738" y="4892675"/>
            <a:ext cx="1868487" cy="224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Прямая соединительная линия 28"/>
          <p:cNvCxnSpPr/>
          <p:nvPr/>
        </p:nvCxnSpPr>
        <p:spPr>
          <a:xfrm rot="5400000" flipH="1" flipV="1">
            <a:off x="7222331" y="6142832"/>
            <a:ext cx="2357437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829175" y="4964113"/>
            <a:ext cx="3643313" cy="1587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7" name="Блок-схема: узел 36"/>
          <p:cNvSpPr/>
          <p:nvPr/>
        </p:nvSpPr>
        <p:spPr>
          <a:xfrm>
            <a:off x="8258175" y="4821238"/>
            <a:ext cx="214313" cy="21431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0" y="8134350"/>
            <a:ext cx="10821988" cy="504825"/>
          </a:xfrm>
          <a:prstGeom prst="rect">
            <a:avLst/>
          </a:prstGeom>
          <a:solidFill>
            <a:schemeClr val="tx2">
              <a:lumMod val="40000"/>
              <a:lumOff val="60000"/>
              <a:alpha val="10000"/>
            </a:schemeClr>
          </a:solidFill>
          <a:ln w="0" cap="flat" cmpd="sng" algn="ctr">
            <a:solidFill>
              <a:schemeClr val="tx1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0" y="8128000"/>
            <a:ext cx="10801350" cy="501650"/>
          </a:xfrm>
          <a:prstGeom prst="rect">
            <a:avLst/>
          </a:prstGeom>
          <a:gradFill flip="none" rotWithShape="1">
            <a:gsLst>
              <a:gs pos="17000">
                <a:srgbClr val="00B0F0">
                  <a:alpha val="20000"/>
                </a:srgbClr>
              </a:gs>
              <a:gs pos="45000">
                <a:schemeClr val="tx2">
                  <a:lumMod val="40000"/>
                  <a:lumOff val="60000"/>
                  <a:alpha val="20000"/>
                </a:schemeClr>
              </a:gs>
              <a:gs pos="46000">
                <a:schemeClr val="tx2">
                  <a:lumMod val="60000"/>
                  <a:lumOff val="40000"/>
                  <a:alpha val="20000"/>
                </a:schemeClr>
              </a:gs>
              <a:gs pos="90000">
                <a:schemeClr val="tx2">
                  <a:lumMod val="75000"/>
                  <a:alpha val="2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8134350"/>
            <a:ext cx="10821988" cy="5111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3317" name="Picture 9" descr="D:\Моя система\Версии Windows 7\Windows 7 Pro\Значки\Window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63" y="8170863"/>
            <a:ext cx="428625" cy="4318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0"/>
            <a:ext cx="10801350" cy="8134350"/>
          </a:xfrm>
          <a:prstGeom prst="roundRect">
            <a:avLst>
              <a:gd name="adj" fmla="val 488"/>
            </a:avLst>
          </a:prstGeom>
          <a:solidFill>
            <a:schemeClr val="tx2">
              <a:lumMod val="60000"/>
              <a:lumOff val="40000"/>
              <a:alpha val="5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1113" y="0"/>
            <a:ext cx="10821988" cy="8128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0"/>
            <a:ext cx="10801350" cy="1866900"/>
          </a:xfrm>
          <a:prstGeom prst="roundRect">
            <a:avLst>
              <a:gd name="adj" fmla="val 1131"/>
            </a:avLst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017" y="0"/>
            <a:ext cx="9919161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Название презентации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6139" y="8170520"/>
            <a:ext cx="504056" cy="431800"/>
          </a:xfrm>
          <a:prstGeom prst="roundRect">
            <a:avLst>
              <a:gd name="adj" fmla="val 1131"/>
            </a:avLst>
          </a:prstGeom>
          <a:solidFill>
            <a:srgbClr val="00B0F0">
              <a:alpha val="10000"/>
            </a:srgbClr>
          </a:solidFill>
          <a:ln w="0">
            <a:gradFill flip="none" rotWithShape="1">
              <a:gsLst>
                <a:gs pos="0">
                  <a:schemeClr val="bg1"/>
                </a:gs>
                <a:gs pos="50000">
                  <a:schemeClr val="tx2">
                    <a:lumMod val="20000"/>
                    <a:lumOff val="80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3325" name="Picture 4" descr="C:\Windows 2011 SE\Значки\PNG\_custo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200" y="8224838"/>
            <a:ext cx="3238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с двумя скругленными соседними углами 12">
            <a:hlinkClick r:id="" action="ppaction://hlinkshowjump?jump=endshow"/>
          </p:cNvPr>
          <p:cNvSpPr/>
          <p:nvPr/>
        </p:nvSpPr>
        <p:spPr bwMode="auto">
          <a:xfrm flipV="1">
            <a:off x="10153650" y="-12700"/>
            <a:ext cx="611188" cy="215900"/>
          </a:xfrm>
          <a:prstGeom prst="round2SameRect">
            <a:avLst/>
          </a:prstGeom>
          <a:gradFill flip="none" rotWithShape="1">
            <a:gsLst>
              <a:gs pos="17000">
                <a:srgbClr val="FF0000">
                  <a:alpha val="50000"/>
                </a:srgbClr>
              </a:gs>
              <a:gs pos="45000">
                <a:srgbClr val="D00000">
                  <a:alpha val="50000"/>
                </a:srgbClr>
              </a:gs>
              <a:gs pos="46000">
                <a:srgbClr val="A40000">
                  <a:alpha val="50000"/>
                </a:srgbClr>
              </a:gs>
              <a:gs pos="90000">
                <a:srgbClr val="3C0606">
                  <a:alpha val="50000"/>
                </a:srgbClr>
              </a:gs>
            </a:gsLst>
            <a:lin ang="16200000" scaled="1"/>
            <a:tileRect/>
          </a:gradFill>
          <a:ln w="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 bwMode="auto">
          <a:xfrm>
            <a:off x="10331450" y="-12700"/>
            <a:ext cx="228600" cy="228600"/>
          </a:xfrm>
          <a:prstGeom prst="mathMultiply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2550" y="1079500"/>
            <a:ext cx="10620375" cy="6958013"/>
          </a:xfrm>
          <a:prstGeom prst="rect">
            <a:avLst/>
          </a:prstGeom>
          <a:solidFill>
            <a:schemeClr val="tx2">
              <a:lumMod val="75000"/>
              <a:alpha val="6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7488" y="1247775"/>
            <a:ext cx="5969000" cy="6672263"/>
          </a:xfrm>
          <a:prstGeom prst="rect">
            <a:avLst/>
          </a:prstGeom>
          <a:solidFill>
            <a:schemeClr val="tx2">
              <a:lumMod val="75000"/>
              <a:alpha val="5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28588" y="395288"/>
            <a:ext cx="1042987" cy="54133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3331" name="Picture 2" descr="D:\Моя система\Windows 2009\System 32\Программы\Изображения\Рисунок1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/>
          <a:srcRect l="16943" t="8208" r="15994" b="20538"/>
          <a:stretch>
            <a:fillRect/>
          </a:stretch>
        </p:blipFill>
        <p:spPr bwMode="auto">
          <a:xfrm>
            <a:off x="177800" y="439738"/>
            <a:ext cx="4667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2" name="Picture 2" descr="D:\Моя система\Windows 2009\System 32\Программы\Изображения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/>
          <a:srcRect l="15994" t="8208" r="16943" b="20538"/>
          <a:stretch>
            <a:fillRect/>
          </a:stretch>
        </p:blipFill>
        <p:spPr bwMode="auto">
          <a:xfrm>
            <a:off x="644525" y="441325"/>
            <a:ext cx="4683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6794281" y="8179098"/>
            <a:ext cx="400706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Ведута</a:t>
            </a:r>
            <a:r>
              <a:rPr lang="ru-RU" sz="24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 А.Н.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57272" y="319854"/>
            <a:ext cx="954407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Способы кодирования информации</a:t>
            </a:r>
          </a:p>
        </p:txBody>
      </p:sp>
      <p:sp>
        <p:nvSpPr>
          <p:cNvPr id="33" name="Содержимое 32"/>
          <p:cNvSpPr>
            <a:spLocks noGrp="1"/>
          </p:cNvSpPr>
          <p:nvPr>
            <p:ph idx="1"/>
          </p:nvPr>
        </p:nvSpPr>
        <p:spPr>
          <a:xfrm>
            <a:off x="257175" y="1676400"/>
            <a:ext cx="5929313" cy="5930900"/>
          </a:xfrm>
        </p:spPr>
        <p:txBody>
          <a:bodyPr/>
          <a:lstStyle/>
          <a:p>
            <a:pPr marL="0" indent="722313" algn="just" eaLnBrk="1" hangingPunct="1">
              <a:buFont typeface="Arial" charset="0"/>
              <a:buAutoNum type="arabicPeriod"/>
            </a:pPr>
            <a:r>
              <a:rPr lang="ru-RU" sz="3200" b="1" smtClean="0">
                <a:solidFill>
                  <a:schemeClr val="bg1"/>
                </a:solidFill>
              </a:rPr>
              <a:t>Сколько числовых лучей потребовалось, чтобы  отметить  координаты  место в зрительном зале?</a:t>
            </a:r>
          </a:p>
          <a:p>
            <a:pPr marL="0" indent="722313" algn="ctr" eaLnBrk="1" hangingPunct="1">
              <a:buFont typeface="Arial" charset="0"/>
              <a:buAutoNum type="arabicPeriod"/>
            </a:pPr>
            <a:endParaRPr lang="ru-RU" sz="3200" b="1" smtClean="0">
              <a:solidFill>
                <a:schemeClr val="bg1"/>
              </a:solidFill>
            </a:endParaRPr>
          </a:p>
          <a:p>
            <a:pPr marL="0" indent="722313" algn="ctr" eaLnBrk="1" hangingPunct="1">
              <a:buFont typeface="Arial" charset="0"/>
              <a:buAutoNum type="arabicPeriod"/>
            </a:pPr>
            <a:endParaRPr lang="ru-RU" sz="3200" b="1" smtClean="0">
              <a:solidFill>
                <a:schemeClr val="bg1"/>
              </a:solidFill>
            </a:endParaRPr>
          </a:p>
          <a:p>
            <a:pPr marL="0" indent="722313" algn="just" eaLnBrk="1" hangingPunct="1">
              <a:buFont typeface="Arial" charset="0"/>
              <a:buAutoNum type="arabicPeriod"/>
            </a:pPr>
            <a:r>
              <a:rPr lang="ru-RU" sz="3200" b="1" smtClean="0">
                <a:solidFill>
                  <a:schemeClr val="bg1"/>
                </a:solidFill>
              </a:rPr>
              <a:t>На какой оси нужно искать первую координату?  Вторую?</a:t>
            </a:r>
          </a:p>
          <a:p>
            <a:pPr marL="0" indent="722313" eaLnBrk="1" hangingPunct="1">
              <a:buFont typeface="Arial" charset="0"/>
              <a:buNone/>
            </a:pPr>
            <a:r>
              <a:rPr lang="ru-RU" sz="3200" b="1" smtClean="0">
                <a:solidFill>
                  <a:srgbClr val="002060"/>
                </a:solidFill>
              </a:rPr>
              <a:t> </a:t>
            </a:r>
          </a:p>
          <a:p>
            <a:pPr marL="0" indent="722313" algn="ctr" eaLnBrk="1" hangingPunct="1">
              <a:buFont typeface="Arial" charset="0"/>
              <a:buAutoNum type="arabicPeriod"/>
            </a:pPr>
            <a:endParaRPr lang="ru-RU" sz="3200" b="1" smtClean="0">
              <a:solidFill>
                <a:schemeClr val="bg1"/>
              </a:solidFill>
            </a:endParaRPr>
          </a:p>
          <a:p>
            <a:pPr marL="0" indent="722313" algn="ctr" eaLnBrk="1" hangingPunct="1">
              <a:buFont typeface="Arial" charset="0"/>
              <a:buNone/>
            </a:pPr>
            <a:endParaRPr lang="ru-RU" sz="3200" smtClean="0"/>
          </a:p>
        </p:txBody>
      </p:sp>
      <p:sp>
        <p:nvSpPr>
          <p:cNvPr id="23" name="TextBox 22"/>
          <p:cNvSpPr txBox="1"/>
          <p:nvPr/>
        </p:nvSpPr>
        <p:spPr>
          <a:xfrm>
            <a:off x="6400807" y="1820051"/>
            <a:ext cx="4071966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1347788" indent="625475">
              <a:defRPr/>
            </a:pPr>
            <a:r>
              <a:rPr lang="ru-RU" sz="40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</a:rPr>
              <a:t>2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329369" y="4820447"/>
            <a:ext cx="4143404" cy="8309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</a:rPr>
              <a:t>1 </a:t>
            </a:r>
            <a:r>
              <a:rPr lang="en-US" sz="24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</a:rPr>
              <a:t>–</a:t>
            </a:r>
            <a:r>
              <a:rPr lang="ru-RU" sz="24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</a:rPr>
              <a:t>я координата на оси ОХ, </a:t>
            </a:r>
            <a:endParaRPr lang="en-US" sz="2400" dirty="0">
              <a:solidFill>
                <a:prstClr val="black"/>
              </a:solidFill>
              <a:effectLst>
                <a:glow rad="228600">
                  <a:prstClr val="white">
                    <a:alpha val="40000"/>
                  </a:prstClr>
                </a:glow>
              </a:effectLst>
            </a:endParaRPr>
          </a:p>
          <a:p>
            <a:pPr algn="ctr">
              <a:defRPr/>
            </a:pPr>
            <a:r>
              <a:rPr lang="ru-RU" sz="24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</a:rPr>
              <a:t>2-я  координата на оси </a:t>
            </a:r>
            <a:r>
              <a:rPr lang="en-US" sz="24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</a:rPr>
              <a:t>OY</a:t>
            </a:r>
            <a:endParaRPr lang="ru-RU" sz="2400" dirty="0">
              <a:solidFill>
                <a:prstClr val="black"/>
              </a:solidFill>
              <a:effectLst>
                <a:glow rad="228600">
                  <a:prstClr val="white">
                    <a:alpha val="40000"/>
                  </a:prstClr>
                </a:glo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0" y="8134350"/>
            <a:ext cx="10821988" cy="504825"/>
          </a:xfrm>
          <a:prstGeom prst="rect">
            <a:avLst/>
          </a:prstGeom>
          <a:solidFill>
            <a:schemeClr val="tx2">
              <a:lumMod val="40000"/>
              <a:lumOff val="60000"/>
              <a:alpha val="10000"/>
            </a:schemeClr>
          </a:solidFill>
          <a:ln w="0" cap="flat" cmpd="sng" algn="ctr">
            <a:solidFill>
              <a:schemeClr val="tx1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0" y="8128000"/>
            <a:ext cx="10801350" cy="501650"/>
          </a:xfrm>
          <a:prstGeom prst="rect">
            <a:avLst/>
          </a:prstGeom>
          <a:gradFill flip="none" rotWithShape="1">
            <a:gsLst>
              <a:gs pos="17000">
                <a:srgbClr val="00B0F0">
                  <a:alpha val="20000"/>
                </a:srgbClr>
              </a:gs>
              <a:gs pos="45000">
                <a:schemeClr val="tx2">
                  <a:lumMod val="40000"/>
                  <a:lumOff val="60000"/>
                  <a:alpha val="20000"/>
                </a:schemeClr>
              </a:gs>
              <a:gs pos="46000">
                <a:schemeClr val="tx2">
                  <a:lumMod val="60000"/>
                  <a:lumOff val="40000"/>
                  <a:alpha val="20000"/>
                </a:schemeClr>
              </a:gs>
              <a:gs pos="90000">
                <a:schemeClr val="tx2">
                  <a:lumMod val="75000"/>
                  <a:alpha val="2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8134350"/>
            <a:ext cx="10821988" cy="5111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4341" name="Picture 9" descr="D:\Моя система\Версии Windows 7\Windows 7 Pro\Значки\Window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563" y="8170863"/>
            <a:ext cx="428625" cy="4318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0"/>
            <a:ext cx="10801350" cy="8134350"/>
          </a:xfrm>
          <a:prstGeom prst="roundRect">
            <a:avLst>
              <a:gd name="adj" fmla="val 488"/>
            </a:avLst>
          </a:prstGeom>
          <a:solidFill>
            <a:schemeClr val="tx2">
              <a:lumMod val="60000"/>
              <a:lumOff val="40000"/>
              <a:alpha val="5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1113" y="0"/>
            <a:ext cx="10821988" cy="8128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0"/>
            <a:ext cx="10801350" cy="1866900"/>
          </a:xfrm>
          <a:prstGeom prst="roundRect">
            <a:avLst>
              <a:gd name="adj" fmla="val 1131"/>
            </a:avLst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6139" y="8170520"/>
            <a:ext cx="504056" cy="431800"/>
          </a:xfrm>
          <a:prstGeom prst="roundRect">
            <a:avLst>
              <a:gd name="adj" fmla="val 1131"/>
            </a:avLst>
          </a:prstGeom>
          <a:solidFill>
            <a:srgbClr val="00B0F0">
              <a:alpha val="10000"/>
            </a:srgbClr>
          </a:solidFill>
          <a:ln w="0">
            <a:gradFill flip="none" rotWithShape="1">
              <a:gsLst>
                <a:gs pos="0">
                  <a:schemeClr val="bg1"/>
                </a:gs>
                <a:gs pos="50000">
                  <a:schemeClr val="tx2">
                    <a:lumMod val="20000"/>
                    <a:lumOff val="80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4348" name="Picture 4" descr="C:\Windows 2011 SE\Значки\PNG\_custom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1200" y="8224838"/>
            <a:ext cx="3238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с двумя скругленными соседними углами 12">
            <a:hlinkClick r:id="" action="ppaction://hlinkshowjump?jump=endshow"/>
          </p:cNvPr>
          <p:cNvSpPr/>
          <p:nvPr/>
        </p:nvSpPr>
        <p:spPr bwMode="auto">
          <a:xfrm flipV="1">
            <a:off x="10153650" y="-12700"/>
            <a:ext cx="611188" cy="215900"/>
          </a:xfrm>
          <a:prstGeom prst="round2SameRect">
            <a:avLst/>
          </a:prstGeom>
          <a:gradFill flip="none" rotWithShape="1">
            <a:gsLst>
              <a:gs pos="17000">
                <a:srgbClr val="FF0000">
                  <a:alpha val="50000"/>
                </a:srgbClr>
              </a:gs>
              <a:gs pos="45000">
                <a:srgbClr val="D00000">
                  <a:alpha val="50000"/>
                </a:srgbClr>
              </a:gs>
              <a:gs pos="46000">
                <a:srgbClr val="A40000">
                  <a:alpha val="50000"/>
                </a:srgbClr>
              </a:gs>
              <a:gs pos="90000">
                <a:srgbClr val="3C0606">
                  <a:alpha val="50000"/>
                </a:srgbClr>
              </a:gs>
            </a:gsLst>
            <a:lin ang="16200000" scaled="1"/>
            <a:tileRect/>
          </a:gradFill>
          <a:ln w="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 bwMode="auto">
          <a:xfrm>
            <a:off x="10331450" y="-12700"/>
            <a:ext cx="228600" cy="228600"/>
          </a:xfrm>
          <a:prstGeom prst="mathMultiply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2550" y="1079500"/>
            <a:ext cx="10620375" cy="6958013"/>
          </a:xfrm>
          <a:prstGeom prst="rect">
            <a:avLst/>
          </a:prstGeom>
          <a:solidFill>
            <a:schemeClr val="tx2">
              <a:lumMod val="75000"/>
              <a:alpha val="6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85833" y="319853"/>
            <a:ext cx="9615517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bg1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Метод координат применяется: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17488" y="1390650"/>
            <a:ext cx="10342562" cy="6529388"/>
          </a:xfrm>
          <a:prstGeom prst="rect">
            <a:avLst/>
          </a:prstGeom>
          <a:solidFill>
            <a:schemeClr val="tx2">
              <a:lumMod val="75000"/>
              <a:alpha val="5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28588" y="395288"/>
            <a:ext cx="1042987" cy="54133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4355" name="Picture 2" descr="D:\Моя система\Windows 2009\System 32\Программы\Изображения\Рисунок1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/>
          <a:srcRect l="16943" t="8208" r="15994" b="20538"/>
          <a:stretch>
            <a:fillRect/>
          </a:stretch>
        </p:blipFill>
        <p:spPr bwMode="auto">
          <a:xfrm>
            <a:off x="177800" y="439738"/>
            <a:ext cx="4667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6" name="Picture 2" descr="D:\Моя система\Windows 2009\System 32\Программы\Изображения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/>
          <a:srcRect l="15994" t="8208" r="16943" b="20538"/>
          <a:stretch>
            <a:fillRect/>
          </a:stretch>
        </p:blipFill>
        <p:spPr bwMode="auto">
          <a:xfrm>
            <a:off x="644525" y="441325"/>
            <a:ext cx="4683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6794281" y="8179098"/>
            <a:ext cx="400706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Ведута</a:t>
            </a:r>
            <a:r>
              <a:rPr lang="ru-RU" sz="24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 А.Н.</a:t>
            </a:r>
          </a:p>
        </p:txBody>
      </p:sp>
      <p:pic>
        <p:nvPicPr>
          <p:cNvPr id="1435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8613" y="1462088"/>
            <a:ext cx="3286125" cy="343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9" name="Picture 2" descr="http://gallery.forum-grad.ru/files/8/4/3/5/7/c00ab062cd1c28212e043dff729a137e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8613" y="5035550"/>
            <a:ext cx="4929187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0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57613" y="1462088"/>
            <a:ext cx="3429000" cy="343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1" name="Picture 11" descr="Рисунок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329488" y="1462088"/>
            <a:ext cx="3143250" cy="343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2" name="Picture 25" descr="C:\Users\Ellie\Desktop\comp_551_big_neptun.png"/>
          <p:cNvPicPr>
            <a:picLocks noChangeAspect="1" noChangeArrowheads="1"/>
          </p:cNvPicPr>
          <p:nvPr/>
        </p:nvPicPr>
        <p:blipFill>
          <a:blip r:embed="rId11"/>
          <a:srcRect l="2499" t="11902" r="2499" b="11871"/>
          <a:stretch>
            <a:fillRect/>
          </a:stretch>
        </p:blipFill>
        <p:spPr bwMode="auto">
          <a:xfrm>
            <a:off x="5472113" y="5035550"/>
            <a:ext cx="5072062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0" y="8134350"/>
            <a:ext cx="10821988" cy="504825"/>
          </a:xfrm>
          <a:prstGeom prst="rect">
            <a:avLst/>
          </a:prstGeom>
          <a:solidFill>
            <a:schemeClr val="tx2">
              <a:lumMod val="40000"/>
              <a:lumOff val="60000"/>
              <a:alpha val="10000"/>
            </a:schemeClr>
          </a:solidFill>
          <a:ln w="0" cap="flat" cmpd="sng" algn="ctr">
            <a:solidFill>
              <a:schemeClr val="tx1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0" y="8128000"/>
            <a:ext cx="10801350" cy="501650"/>
          </a:xfrm>
          <a:prstGeom prst="rect">
            <a:avLst/>
          </a:prstGeom>
          <a:gradFill flip="none" rotWithShape="1">
            <a:gsLst>
              <a:gs pos="17000">
                <a:srgbClr val="00B0F0">
                  <a:alpha val="20000"/>
                </a:srgbClr>
              </a:gs>
              <a:gs pos="45000">
                <a:schemeClr val="tx2">
                  <a:lumMod val="40000"/>
                  <a:lumOff val="60000"/>
                  <a:alpha val="20000"/>
                </a:schemeClr>
              </a:gs>
              <a:gs pos="46000">
                <a:schemeClr val="tx2">
                  <a:lumMod val="60000"/>
                  <a:lumOff val="40000"/>
                  <a:alpha val="20000"/>
                </a:schemeClr>
              </a:gs>
              <a:gs pos="90000">
                <a:schemeClr val="tx2">
                  <a:lumMod val="75000"/>
                  <a:alpha val="2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8134350"/>
            <a:ext cx="10821988" cy="5111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5365" name="Picture 9" descr="D:\Моя система\Версии Windows 7\Windows 7 Pro\Значки\Window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63" y="8170863"/>
            <a:ext cx="428625" cy="4318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0"/>
            <a:ext cx="10801350" cy="8134350"/>
          </a:xfrm>
          <a:prstGeom prst="roundRect">
            <a:avLst>
              <a:gd name="adj" fmla="val 488"/>
            </a:avLst>
          </a:prstGeom>
          <a:solidFill>
            <a:schemeClr val="tx2">
              <a:lumMod val="60000"/>
              <a:lumOff val="40000"/>
              <a:alpha val="5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1113" y="0"/>
            <a:ext cx="10821988" cy="8128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0"/>
            <a:ext cx="10801350" cy="1866900"/>
          </a:xfrm>
          <a:prstGeom prst="roundRect">
            <a:avLst>
              <a:gd name="adj" fmla="val 1131"/>
            </a:avLst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6139" y="8170520"/>
            <a:ext cx="504056" cy="431800"/>
          </a:xfrm>
          <a:prstGeom prst="roundRect">
            <a:avLst>
              <a:gd name="adj" fmla="val 1131"/>
            </a:avLst>
          </a:prstGeom>
          <a:solidFill>
            <a:srgbClr val="00B0F0">
              <a:alpha val="10000"/>
            </a:srgbClr>
          </a:solidFill>
          <a:ln w="0">
            <a:gradFill flip="none" rotWithShape="1">
              <a:gsLst>
                <a:gs pos="0">
                  <a:schemeClr val="bg1"/>
                </a:gs>
                <a:gs pos="50000">
                  <a:schemeClr val="tx2">
                    <a:lumMod val="20000"/>
                    <a:lumOff val="80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5372" name="Picture 4" descr="C:\Windows 2011 SE\Значки\PNG\_custo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200" y="8224838"/>
            <a:ext cx="3238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с двумя скругленными соседними углами 12">
            <a:hlinkClick r:id="" action="ppaction://hlinkshowjump?jump=endshow"/>
          </p:cNvPr>
          <p:cNvSpPr/>
          <p:nvPr/>
        </p:nvSpPr>
        <p:spPr bwMode="auto">
          <a:xfrm flipV="1">
            <a:off x="10153650" y="-12700"/>
            <a:ext cx="611188" cy="215900"/>
          </a:xfrm>
          <a:prstGeom prst="round2SameRect">
            <a:avLst/>
          </a:prstGeom>
          <a:gradFill flip="none" rotWithShape="1">
            <a:gsLst>
              <a:gs pos="17000">
                <a:srgbClr val="FF0000">
                  <a:alpha val="50000"/>
                </a:srgbClr>
              </a:gs>
              <a:gs pos="45000">
                <a:srgbClr val="D00000">
                  <a:alpha val="50000"/>
                </a:srgbClr>
              </a:gs>
              <a:gs pos="46000">
                <a:srgbClr val="A40000">
                  <a:alpha val="50000"/>
                </a:srgbClr>
              </a:gs>
              <a:gs pos="90000">
                <a:srgbClr val="3C0606">
                  <a:alpha val="50000"/>
                </a:srgbClr>
              </a:gs>
            </a:gsLst>
            <a:lin ang="16200000" scaled="1"/>
            <a:tileRect/>
          </a:gradFill>
          <a:ln w="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 bwMode="auto">
          <a:xfrm>
            <a:off x="10331450" y="-12700"/>
            <a:ext cx="228600" cy="228600"/>
          </a:xfrm>
          <a:prstGeom prst="mathMultiply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2550" y="1079500"/>
            <a:ext cx="10620375" cy="6958013"/>
          </a:xfrm>
          <a:prstGeom prst="rect">
            <a:avLst/>
          </a:prstGeom>
          <a:solidFill>
            <a:schemeClr val="tx2">
              <a:lumMod val="75000"/>
              <a:alpha val="6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7488" y="1247775"/>
            <a:ext cx="10326687" cy="6672263"/>
          </a:xfrm>
          <a:prstGeom prst="rect">
            <a:avLst/>
          </a:prstGeom>
          <a:solidFill>
            <a:schemeClr val="tx2">
              <a:lumMod val="75000"/>
              <a:alpha val="5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28588" y="395288"/>
            <a:ext cx="1042987" cy="54133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5378" name="Picture 2" descr="D:\Моя система\Windows 2009\System 32\Программы\Изображения\Рисунок1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/>
          <a:srcRect l="16943" t="8208" r="15994" b="20538"/>
          <a:stretch>
            <a:fillRect/>
          </a:stretch>
        </p:blipFill>
        <p:spPr bwMode="auto">
          <a:xfrm>
            <a:off x="177800" y="439738"/>
            <a:ext cx="4667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9" name="Picture 2" descr="D:\Моя система\Windows 2009\System 32\Программы\Изображения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/>
          <a:srcRect l="15994" t="8208" r="16943" b="20538"/>
          <a:stretch>
            <a:fillRect/>
          </a:stretch>
        </p:blipFill>
        <p:spPr bwMode="auto">
          <a:xfrm>
            <a:off x="644525" y="441325"/>
            <a:ext cx="4683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6794281" y="8179098"/>
            <a:ext cx="400706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Ведута</a:t>
            </a:r>
            <a:r>
              <a:rPr lang="ru-RU" sz="24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 А.Н.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57272" y="319854"/>
            <a:ext cx="954407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Выполни задание в рабочей тетради</a:t>
            </a:r>
          </a:p>
        </p:txBody>
      </p:sp>
      <p:sp>
        <p:nvSpPr>
          <p:cNvPr id="15382" name="Содержимое 32"/>
          <p:cNvSpPr>
            <a:spLocks noGrp="1"/>
          </p:cNvSpPr>
          <p:nvPr>
            <p:ph idx="1"/>
          </p:nvPr>
        </p:nvSpPr>
        <p:spPr>
          <a:xfrm>
            <a:off x="539750" y="2016125"/>
            <a:ext cx="4503738" cy="57023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endParaRPr lang="ru-RU" sz="4000" b="1" smtClean="0">
              <a:solidFill>
                <a:schemeClr val="bg1"/>
              </a:solidFill>
            </a:endParaRPr>
          </a:p>
          <a:p>
            <a:pPr algn="ctr" eaLnBrk="1" hangingPunct="1">
              <a:buFont typeface="Arial" charset="0"/>
              <a:buNone/>
            </a:pPr>
            <a:endParaRPr lang="ru-RU" sz="4000" b="1" smtClean="0">
              <a:solidFill>
                <a:schemeClr val="bg1"/>
              </a:solidFill>
            </a:endParaRPr>
          </a:p>
          <a:p>
            <a:pPr algn="ctr" eaLnBrk="1" hangingPunct="1">
              <a:buFont typeface="Arial" charset="0"/>
              <a:buNone/>
            </a:pPr>
            <a:r>
              <a:rPr lang="ru-RU" sz="4000" b="1" smtClean="0">
                <a:solidFill>
                  <a:schemeClr val="bg1"/>
                </a:solidFill>
              </a:rPr>
              <a:t>С. 69-70</a:t>
            </a:r>
          </a:p>
          <a:p>
            <a:pPr algn="ctr" eaLnBrk="1" hangingPunct="1">
              <a:buFont typeface="Arial" charset="0"/>
              <a:buNone/>
            </a:pPr>
            <a:r>
              <a:rPr lang="ru-RU" sz="4000" b="1" smtClean="0">
                <a:solidFill>
                  <a:schemeClr val="bg1"/>
                </a:solidFill>
              </a:rPr>
              <a:t> РТ  №99(1,2)</a:t>
            </a:r>
          </a:p>
          <a:p>
            <a:pPr eaLnBrk="1" hangingPunct="1"/>
            <a:endParaRPr lang="ru-RU" smtClean="0"/>
          </a:p>
        </p:txBody>
      </p:sp>
      <p:pic>
        <p:nvPicPr>
          <p:cNvPr id="15383" name="Picture 5" descr="Информатика : рабочая тетрадь для 5 класс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72113" y="1462088"/>
            <a:ext cx="4684712" cy="641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0" y="8134350"/>
            <a:ext cx="10821988" cy="504825"/>
          </a:xfrm>
          <a:prstGeom prst="rect">
            <a:avLst/>
          </a:prstGeom>
          <a:solidFill>
            <a:schemeClr val="tx2">
              <a:lumMod val="40000"/>
              <a:lumOff val="60000"/>
              <a:alpha val="10000"/>
            </a:schemeClr>
          </a:solidFill>
          <a:ln w="0" cap="flat" cmpd="sng" algn="ctr">
            <a:solidFill>
              <a:schemeClr val="tx1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0" y="8128000"/>
            <a:ext cx="10801350" cy="501650"/>
          </a:xfrm>
          <a:prstGeom prst="rect">
            <a:avLst/>
          </a:prstGeom>
          <a:gradFill flip="none" rotWithShape="1">
            <a:gsLst>
              <a:gs pos="17000">
                <a:srgbClr val="00B0F0">
                  <a:alpha val="20000"/>
                </a:srgbClr>
              </a:gs>
              <a:gs pos="45000">
                <a:schemeClr val="tx2">
                  <a:lumMod val="40000"/>
                  <a:lumOff val="60000"/>
                  <a:alpha val="20000"/>
                </a:schemeClr>
              </a:gs>
              <a:gs pos="46000">
                <a:schemeClr val="tx2">
                  <a:lumMod val="60000"/>
                  <a:lumOff val="40000"/>
                  <a:alpha val="20000"/>
                </a:schemeClr>
              </a:gs>
              <a:gs pos="90000">
                <a:schemeClr val="tx2">
                  <a:lumMod val="75000"/>
                  <a:alpha val="2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8134350"/>
            <a:ext cx="10821988" cy="5111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6389" name="Picture 9" descr="D:\Моя система\Версии Windows 7\Windows 7 Pro\Значки\Window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563" y="8170863"/>
            <a:ext cx="428625" cy="4318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0"/>
            <a:ext cx="10801350" cy="8134350"/>
          </a:xfrm>
          <a:prstGeom prst="roundRect">
            <a:avLst>
              <a:gd name="adj" fmla="val 488"/>
            </a:avLst>
          </a:prstGeom>
          <a:solidFill>
            <a:schemeClr val="tx2">
              <a:lumMod val="60000"/>
              <a:lumOff val="40000"/>
              <a:alpha val="5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1113" y="0"/>
            <a:ext cx="10821988" cy="8128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0"/>
            <a:ext cx="10801350" cy="1866900"/>
          </a:xfrm>
          <a:prstGeom prst="roundRect">
            <a:avLst>
              <a:gd name="adj" fmla="val 1131"/>
            </a:avLst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6139" y="8170520"/>
            <a:ext cx="504056" cy="431800"/>
          </a:xfrm>
          <a:prstGeom prst="roundRect">
            <a:avLst>
              <a:gd name="adj" fmla="val 1131"/>
            </a:avLst>
          </a:prstGeom>
          <a:solidFill>
            <a:srgbClr val="00B0F0">
              <a:alpha val="10000"/>
            </a:srgbClr>
          </a:solidFill>
          <a:ln w="0">
            <a:gradFill flip="none" rotWithShape="1">
              <a:gsLst>
                <a:gs pos="0">
                  <a:schemeClr val="bg1"/>
                </a:gs>
                <a:gs pos="50000">
                  <a:schemeClr val="tx2">
                    <a:lumMod val="20000"/>
                    <a:lumOff val="80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6396" name="Picture 4" descr="C:\Windows 2011 SE\Значки\PNG\_custom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1200" y="8224838"/>
            <a:ext cx="3238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с двумя скругленными соседними углами 12">
            <a:hlinkClick r:id="" action="ppaction://hlinkshowjump?jump=endshow"/>
          </p:cNvPr>
          <p:cNvSpPr/>
          <p:nvPr/>
        </p:nvSpPr>
        <p:spPr bwMode="auto">
          <a:xfrm flipV="1">
            <a:off x="10153650" y="-12700"/>
            <a:ext cx="611188" cy="215900"/>
          </a:xfrm>
          <a:prstGeom prst="round2SameRect">
            <a:avLst/>
          </a:prstGeom>
          <a:gradFill flip="none" rotWithShape="1">
            <a:gsLst>
              <a:gs pos="17000">
                <a:srgbClr val="FF0000">
                  <a:alpha val="50000"/>
                </a:srgbClr>
              </a:gs>
              <a:gs pos="45000">
                <a:srgbClr val="D00000">
                  <a:alpha val="50000"/>
                </a:srgbClr>
              </a:gs>
              <a:gs pos="46000">
                <a:srgbClr val="A40000">
                  <a:alpha val="50000"/>
                </a:srgbClr>
              </a:gs>
              <a:gs pos="90000">
                <a:srgbClr val="3C0606">
                  <a:alpha val="50000"/>
                </a:srgbClr>
              </a:gs>
            </a:gsLst>
            <a:lin ang="16200000" scaled="1"/>
            <a:tileRect/>
          </a:gradFill>
          <a:ln w="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 bwMode="auto">
          <a:xfrm>
            <a:off x="10331450" y="-12700"/>
            <a:ext cx="228600" cy="228600"/>
          </a:xfrm>
          <a:prstGeom prst="mathMultiply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2550" y="1079500"/>
            <a:ext cx="10620375" cy="6958013"/>
          </a:xfrm>
          <a:prstGeom prst="rect">
            <a:avLst/>
          </a:prstGeom>
          <a:solidFill>
            <a:schemeClr val="tx2">
              <a:lumMod val="75000"/>
              <a:alpha val="6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12997" y="319853"/>
            <a:ext cx="9588353" cy="923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Домашняя работа</a:t>
            </a:r>
            <a:endParaRPr lang="ru-RU" sz="5400" dirty="0">
              <a:solidFill>
                <a:prstClr val="black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28588" y="395288"/>
            <a:ext cx="1042987" cy="54133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6402" name="Picture 2" descr="D:\Моя система\Windows 2009\System 32\Программы\Изображения\Рисунок1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/>
          <a:srcRect l="16943" t="8208" r="15994" b="20538"/>
          <a:stretch>
            <a:fillRect/>
          </a:stretch>
        </p:blipFill>
        <p:spPr bwMode="auto">
          <a:xfrm>
            <a:off x="177800" y="439738"/>
            <a:ext cx="4667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3" name="Picture 2" descr="D:\Моя система\Windows 2009\System 32\Программы\Изображения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/>
          <a:srcRect l="15994" t="8208" r="16943" b="20538"/>
          <a:stretch>
            <a:fillRect/>
          </a:stretch>
        </p:blipFill>
        <p:spPr bwMode="auto">
          <a:xfrm>
            <a:off x="644525" y="441325"/>
            <a:ext cx="4683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28"/>
          <p:cNvSpPr txBox="1"/>
          <p:nvPr/>
        </p:nvSpPr>
        <p:spPr>
          <a:xfrm>
            <a:off x="269518" y="2264017"/>
            <a:ext cx="10303452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§7</a:t>
            </a:r>
            <a:r>
              <a:rPr lang="en-US" sz="4800" b="1" dirty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(3)</a:t>
            </a:r>
            <a:r>
              <a:rPr lang="ru-RU" sz="4800" b="1" dirty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с. 50-52</a:t>
            </a:r>
          </a:p>
          <a:p>
            <a:pPr algn="ctr">
              <a:defRPr/>
            </a:pPr>
            <a:r>
              <a:rPr lang="ru-RU" sz="4800" b="1" dirty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РТ  №99(3,4,5,6)</a:t>
            </a:r>
            <a:r>
              <a:rPr lang="en-US" sz="4800" b="1" dirty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, </a:t>
            </a:r>
            <a:r>
              <a:rPr lang="ru-RU" sz="4800" b="1" dirty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№</a:t>
            </a:r>
            <a:r>
              <a:rPr lang="en-US" sz="4800" b="1" dirty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100</a:t>
            </a:r>
            <a:endParaRPr lang="ru-RU" sz="4800" b="1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94281" y="8179098"/>
            <a:ext cx="400706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Ведута</a:t>
            </a:r>
            <a:r>
              <a:rPr lang="ru-RU" sz="24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 А.Н.</a:t>
            </a:r>
          </a:p>
        </p:txBody>
      </p:sp>
      <p:pic>
        <p:nvPicPr>
          <p:cNvPr id="16406" name="Picture 5" descr="Информатика : рабочая тетрадь для 5 класс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43113" y="4033838"/>
            <a:ext cx="2857500" cy="363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7" name="Picture 6" descr="Информатика : учебник для 5 класса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43613" y="3962400"/>
            <a:ext cx="2857500" cy="370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0" y="8134350"/>
            <a:ext cx="10821988" cy="504825"/>
          </a:xfrm>
          <a:prstGeom prst="rect">
            <a:avLst/>
          </a:prstGeom>
          <a:solidFill>
            <a:schemeClr val="tx2">
              <a:lumMod val="40000"/>
              <a:lumOff val="60000"/>
              <a:alpha val="10000"/>
            </a:schemeClr>
          </a:solidFill>
          <a:ln w="0" cap="flat" cmpd="sng" algn="ctr">
            <a:solidFill>
              <a:schemeClr val="tx1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0" y="8128000"/>
            <a:ext cx="10801350" cy="501650"/>
          </a:xfrm>
          <a:prstGeom prst="rect">
            <a:avLst/>
          </a:prstGeom>
          <a:gradFill flip="none" rotWithShape="1">
            <a:gsLst>
              <a:gs pos="17000">
                <a:srgbClr val="00B0F0">
                  <a:alpha val="20000"/>
                </a:srgbClr>
              </a:gs>
              <a:gs pos="45000">
                <a:schemeClr val="tx2">
                  <a:lumMod val="40000"/>
                  <a:lumOff val="60000"/>
                  <a:alpha val="20000"/>
                </a:schemeClr>
              </a:gs>
              <a:gs pos="46000">
                <a:schemeClr val="tx2">
                  <a:lumMod val="60000"/>
                  <a:lumOff val="40000"/>
                  <a:alpha val="20000"/>
                </a:schemeClr>
              </a:gs>
              <a:gs pos="90000">
                <a:schemeClr val="tx2">
                  <a:lumMod val="75000"/>
                  <a:alpha val="2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8134350"/>
            <a:ext cx="10821988" cy="5111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7413" name="Picture 9" descr="D:\Моя система\Версии Windows 7\Windows 7 Pro\Значки\Window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63" y="8170863"/>
            <a:ext cx="428625" cy="4318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0"/>
            <a:ext cx="10801350" cy="8134350"/>
          </a:xfrm>
          <a:prstGeom prst="roundRect">
            <a:avLst>
              <a:gd name="adj" fmla="val 488"/>
            </a:avLst>
          </a:prstGeom>
          <a:solidFill>
            <a:schemeClr val="tx2">
              <a:lumMod val="60000"/>
              <a:lumOff val="40000"/>
              <a:alpha val="5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1113" y="0"/>
            <a:ext cx="10821988" cy="8128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0"/>
            <a:ext cx="10801350" cy="1866900"/>
          </a:xfrm>
          <a:prstGeom prst="roundRect">
            <a:avLst>
              <a:gd name="adj" fmla="val 1131"/>
            </a:avLst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6139" y="8170520"/>
            <a:ext cx="504056" cy="431800"/>
          </a:xfrm>
          <a:prstGeom prst="roundRect">
            <a:avLst>
              <a:gd name="adj" fmla="val 1131"/>
            </a:avLst>
          </a:prstGeom>
          <a:solidFill>
            <a:srgbClr val="00B0F0">
              <a:alpha val="10000"/>
            </a:srgbClr>
          </a:solidFill>
          <a:ln w="0">
            <a:gradFill flip="none" rotWithShape="1">
              <a:gsLst>
                <a:gs pos="0">
                  <a:schemeClr val="bg1"/>
                </a:gs>
                <a:gs pos="50000">
                  <a:schemeClr val="tx2">
                    <a:lumMod val="20000"/>
                    <a:lumOff val="80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7420" name="Picture 4" descr="C:\Windows 2011 SE\Значки\PNG\_custo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200" y="8224838"/>
            <a:ext cx="3238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с двумя скругленными соседними углами 12">
            <a:hlinkClick r:id="" action="ppaction://hlinkshowjump?jump=endshow"/>
          </p:cNvPr>
          <p:cNvSpPr/>
          <p:nvPr/>
        </p:nvSpPr>
        <p:spPr bwMode="auto">
          <a:xfrm flipV="1">
            <a:off x="10153650" y="-12700"/>
            <a:ext cx="611188" cy="215900"/>
          </a:xfrm>
          <a:prstGeom prst="round2SameRect">
            <a:avLst/>
          </a:prstGeom>
          <a:gradFill flip="none" rotWithShape="1">
            <a:gsLst>
              <a:gs pos="17000">
                <a:srgbClr val="FF0000">
                  <a:alpha val="50000"/>
                </a:srgbClr>
              </a:gs>
              <a:gs pos="45000">
                <a:srgbClr val="D00000">
                  <a:alpha val="50000"/>
                </a:srgbClr>
              </a:gs>
              <a:gs pos="46000">
                <a:srgbClr val="A40000">
                  <a:alpha val="50000"/>
                </a:srgbClr>
              </a:gs>
              <a:gs pos="90000">
                <a:srgbClr val="3C0606">
                  <a:alpha val="50000"/>
                </a:srgbClr>
              </a:gs>
            </a:gsLst>
            <a:lin ang="16200000" scaled="1"/>
            <a:tileRect/>
          </a:gradFill>
          <a:ln w="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 bwMode="auto">
          <a:xfrm>
            <a:off x="10331450" y="-12700"/>
            <a:ext cx="228600" cy="228600"/>
          </a:xfrm>
          <a:prstGeom prst="mathMultiply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1104900"/>
            <a:ext cx="10801350" cy="6958013"/>
          </a:xfrm>
          <a:prstGeom prst="rect">
            <a:avLst/>
          </a:prstGeom>
          <a:solidFill>
            <a:schemeClr val="tx2">
              <a:lumMod val="75000"/>
              <a:alpha val="6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12997" y="319853"/>
            <a:ext cx="958835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Материал использованный при подготовке</a:t>
            </a:r>
            <a:endParaRPr lang="ru-RU" sz="3200" dirty="0">
              <a:solidFill>
                <a:prstClr val="black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28588" y="395288"/>
            <a:ext cx="1042987" cy="54133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7426" name="Picture 2" descr="D:\Моя система\Windows 2009\System 32\Программы\Изображения\Рисунок1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/>
          <a:srcRect l="16943" t="8208" r="15994" b="20538"/>
          <a:stretch>
            <a:fillRect/>
          </a:stretch>
        </p:blipFill>
        <p:spPr bwMode="auto">
          <a:xfrm>
            <a:off x="177800" y="439738"/>
            <a:ext cx="4667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7" name="Picture 2" descr="D:\Моя система\Windows 2009\System 32\Программы\Изображения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/>
          <a:srcRect l="15994" t="8208" r="16943" b="20538"/>
          <a:stretch>
            <a:fillRect/>
          </a:stretch>
        </p:blipFill>
        <p:spPr bwMode="auto">
          <a:xfrm>
            <a:off x="644525" y="441325"/>
            <a:ext cx="4683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8" name="TextBox 28"/>
          <p:cNvSpPr txBox="1">
            <a:spLocks noChangeArrowheads="1"/>
          </p:cNvSpPr>
          <p:nvPr/>
        </p:nvSpPr>
        <p:spPr bwMode="auto">
          <a:xfrm>
            <a:off x="269875" y="2263775"/>
            <a:ext cx="103028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723900"/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Л.Л. Босова, А.Ю. Босова « Информатика 5 класс». Бином. 2013.</a:t>
            </a:r>
          </a:p>
          <a:p>
            <a:pPr indent="723900"/>
            <a:r>
              <a:rPr lang="ru-RU" sz="2400" b="1">
                <a:solidFill>
                  <a:schemeClr val="bg1"/>
                </a:solidFill>
                <a:latin typeface="Comic Sans MS" pitchFamily="66" charset="0"/>
              </a:rPr>
              <a:t>Л.Л. Босова, А.Ю. Босова. Методическое пособие. 5 класс</a:t>
            </a:r>
          </a:p>
          <a:p>
            <a:pPr indent="723900"/>
            <a:endParaRPr lang="ru-RU" sz="2400" b="1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94281" y="8179098"/>
            <a:ext cx="400706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Ведута</a:t>
            </a:r>
            <a:r>
              <a:rPr lang="ru-RU" sz="24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 А.Н.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0" y="8134350"/>
            <a:ext cx="10821988" cy="504825"/>
          </a:xfrm>
          <a:prstGeom prst="rect">
            <a:avLst/>
          </a:prstGeom>
          <a:solidFill>
            <a:schemeClr val="tx2">
              <a:lumMod val="40000"/>
              <a:lumOff val="60000"/>
              <a:alpha val="10000"/>
            </a:schemeClr>
          </a:solidFill>
          <a:ln w="0" cap="flat" cmpd="sng" algn="ctr">
            <a:solidFill>
              <a:schemeClr val="tx1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0" y="8128000"/>
            <a:ext cx="10801350" cy="501650"/>
          </a:xfrm>
          <a:prstGeom prst="rect">
            <a:avLst/>
          </a:prstGeom>
          <a:gradFill flip="none" rotWithShape="1">
            <a:gsLst>
              <a:gs pos="17000">
                <a:srgbClr val="00B0F0">
                  <a:alpha val="20000"/>
                </a:srgbClr>
              </a:gs>
              <a:gs pos="45000">
                <a:schemeClr val="tx2">
                  <a:lumMod val="40000"/>
                  <a:lumOff val="60000"/>
                  <a:alpha val="20000"/>
                </a:schemeClr>
              </a:gs>
              <a:gs pos="46000">
                <a:schemeClr val="tx2">
                  <a:lumMod val="60000"/>
                  <a:lumOff val="40000"/>
                  <a:alpha val="20000"/>
                </a:schemeClr>
              </a:gs>
              <a:gs pos="90000">
                <a:schemeClr val="tx2">
                  <a:lumMod val="75000"/>
                  <a:alpha val="2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8134350"/>
            <a:ext cx="10821988" cy="5111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3077" name="Picture 9" descr="D:\Моя система\Версии Windows 7\Windows 7 Pro\Значки\Window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563" y="8170863"/>
            <a:ext cx="428625" cy="4318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  <p:sp>
        <p:nvSpPr>
          <p:cNvPr id="18" name="Скругленный прямоугольник 17"/>
          <p:cNvSpPr/>
          <p:nvPr/>
        </p:nvSpPr>
        <p:spPr>
          <a:xfrm>
            <a:off x="2185965" y="2748745"/>
            <a:ext cx="6500858" cy="3143272"/>
          </a:xfrm>
          <a:prstGeom prst="roundRect">
            <a:avLst>
              <a:gd name="adj" fmla="val 488"/>
            </a:avLst>
          </a:prstGeom>
          <a:solidFill>
            <a:schemeClr val="tx2">
              <a:lumMod val="60000"/>
              <a:lumOff val="40000"/>
              <a:alpha val="50000"/>
            </a:schemeClr>
          </a:solidFill>
          <a:ln w="0">
            <a:solidFill>
              <a:schemeClr val="bg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185988" y="2819400"/>
            <a:ext cx="6500812" cy="3001963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185988" y="2747963"/>
            <a:ext cx="6500812" cy="500062"/>
          </a:xfrm>
          <a:prstGeom prst="roundRect">
            <a:avLst>
              <a:gd name="adj" fmla="val 1131"/>
            </a:avLst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85965" y="2820183"/>
            <a:ext cx="6143668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5 класс ФГОС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328863" y="3319463"/>
            <a:ext cx="6286500" cy="2430462"/>
          </a:xfrm>
          <a:prstGeom prst="rect">
            <a:avLst/>
          </a:prstGeom>
          <a:solidFill>
            <a:schemeClr val="tx2">
              <a:lumMod val="75000"/>
              <a:alpha val="7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14725" y="3820315"/>
            <a:ext cx="4495466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Урок 9</a:t>
            </a:r>
            <a:endParaRPr lang="en-US" sz="3200" dirty="0">
              <a:solidFill>
                <a:prstClr val="black"/>
              </a:solidFill>
              <a:effectLst>
                <a:glow rad="228600">
                  <a:prstClr val="white">
                    <a:alpha val="40000"/>
                  </a:prstClr>
                </a:glow>
              </a:effectLst>
              <a:latin typeface="+mn-lt"/>
              <a:cs typeface="+mn-cs"/>
            </a:endParaRPr>
          </a:p>
          <a:p>
            <a:pPr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Метод координат</a:t>
            </a:r>
          </a:p>
        </p:txBody>
      </p:sp>
      <p:pic>
        <p:nvPicPr>
          <p:cNvPr id="29" name="Picture 2" descr="C:\Windows 2011\Значки\Восклицание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543155" y="3891753"/>
            <a:ext cx="1000132" cy="881324"/>
          </a:xfrm>
          <a:prstGeom prst="rect">
            <a:avLst/>
          </a:prstGeom>
          <a:noFill/>
          <a:effectLst>
            <a:glow rad="2540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/>
          </a:extLst>
        </p:spPr>
      </p:pic>
      <p:sp>
        <p:nvSpPr>
          <p:cNvPr id="13" name="TextBox 12"/>
          <p:cNvSpPr txBox="1"/>
          <p:nvPr/>
        </p:nvSpPr>
        <p:spPr>
          <a:xfrm>
            <a:off x="6794281" y="8179098"/>
            <a:ext cx="400706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Ведута</a:t>
            </a:r>
            <a:r>
              <a:rPr lang="ru-RU" sz="24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 А.Н.</a:t>
            </a:r>
          </a:p>
        </p:txBody>
      </p:sp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0" y="8134350"/>
            <a:ext cx="10821988" cy="504825"/>
          </a:xfrm>
          <a:prstGeom prst="rect">
            <a:avLst/>
          </a:prstGeom>
          <a:solidFill>
            <a:schemeClr val="tx2">
              <a:lumMod val="40000"/>
              <a:lumOff val="60000"/>
              <a:alpha val="10000"/>
            </a:schemeClr>
          </a:solidFill>
          <a:ln w="0" cap="flat" cmpd="sng" algn="ctr">
            <a:solidFill>
              <a:schemeClr val="tx1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0" y="8128000"/>
            <a:ext cx="10801350" cy="501650"/>
          </a:xfrm>
          <a:prstGeom prst="rect">
            <a:avLst/>
          </a:prstGeom>
          <a:gradFill flip="none" rotWithShape="1">
            <a:gsLst>
              <a:gs pos="17000">
                <a:srgbClr val="00B0F0">
                  <a:alpha val="20000"/>
                </a:srgbClr>
              </a:gs>
              <a:gs pos="45000">
                <a:schemeClr val="tx2">
                  <a:lumMod val="40000"/>
                  <a:lumOff val="60000"/>
                  <a:alpha val="20000"/>
                </a:schemeClr>
              </a:gs>
              <a:gs pos="46000">
                <a:schemeClr val="tx2">
                  <a:lumMod val="60000"/>
                  <a:lumOff val="40000"/>
                  <a:alpha val="20000"/>
                </a:schemeClr>
              </a:gs>
              <a:gs pos="90000">
                <a:schemeClr val="tx2">
                  <a:lumMod val="75000"/>
                  <a:alpha val="2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8134350"/>
            <a:ext cx="10821988" cy="5111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4101" name="Picture 9" descr="D:\Моя система\Версии Windows 7\Windows 7 Pro\Значки\Window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563" y="8170863"/>
            <a:ext cx="428625" cy="4318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0"/>
            <a:ext cx="10801350" cy="8134350"/>
          </a:xfrm>
          <a:prstGeom prst="roundRect">
            <a:avLst>
              <a:gd name="adj" fmla="val 488"/>
            </a:avLst>
          </a:prstGeom>
          <a:solidFill>
            <a:schemeClr val="tx2">
              <a:lumMod val="60000"/>
              <a:lumOff val="40000"/>
              <a:alpha val="5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1113" y="0"/>
            <a:ext cx="10821988" cy="8128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0"/>
            <a:ext cx="10801350" cy="1866900"/>
          </a:xfrm>
          <a:prstGeom prst="roundRect">
            <a:avLst>
              <a:gd name="adj" fmla="val 1131"/>
            </a:avLst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6139" y="8170520"/>
            <a:ext cx="504056" cy="431800"/>
          </a:xfrm>
          <a:prstGeom prst="roundRect">
            <a:avLst>
              <a:gd name="adj" fmla="val 1131"/>
            </a:avLst>
          </a:prstGeom>
          <a:solidFill>
            <a:srgbClr val="00B0F0">
              <a:alpha val="10000"/>
            </a:srgbClr>
          </a:solidFill>
          <a:ln w="0">
            <a:gradFill flip="none" rotWithShape="1">
              <a:gsLst>
                <a:gs pos="0">
                  <a:schemeClr val="bg1"/>
                </a:gs>
                <a:gs pos="50000">
                  <a:schemeClr val="tx2">
                    <a:lumMod val="20000"/>
                    <a:lumOff val="80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4108" name="Picture 4" descr="C:\Windows 2011 SE\Значки\PNG\_custom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1200" y="8224838"/>
            <a:ext cx="3238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с двумя скругленными соседними углами 12">
            <a:hlinkClick r:id="" action="ppaction://hlinkshowjump?jump=endshow"/>
          </p:cNvPr>
          <p:cNvSpPr/>
          <p:nvPr/>
        </p:nvSpPr>
        <p:spPr bwMode="auto">
          <a:xfrm flipV="1">
            <a:off x="10153650" y="-12700"/>
            <a:ext cx="611188" cy="215900"/>
          </a:xfrm>
          <a:prstGeom prst="round2SameRect">
            <a:avLst/>
          </a:prstGeom>
          <a:gradFill flip="none" rotWithShape="1">
            <a:gsLst>
              <a:gs pos="17000">
                <a:srgbClr val="FF0000">
                  <a:alpha val="50000"/>
                </a:srgbClr>
              </a:gs>
              <a:gs pos="45000">
                <a:srgbClr val="D00000">
                  <a:alpha val="50000"/>
                </a:srgbClr>
              </a:gs>
              <a:gs pos="46000">
                <a:srgbClr val="A40000">
                  <a:alpha val="50000"/>
                </a:srgbClr>
              </a:gs>
              <a:gs pos="90000">
                <a:srgbClr val="3C0606">
                  <a:alpha val="50000"/>
                </a:srgbClr>
              </a:gs>
            </a:gsLst>
            <a:lin ang="16200000" scaled="1"/>
            <a:tileRect/>
          </a:gradFill>
          <a:ln w="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 bwMode="auto">
          <a:xfrm>
            <a:off x="10331450" y="-12700"/>
            <a:ext cx="228600" cy="228600"/>
          </a:xfrm>
          <a:prstGeom prst="mathMultiply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2550" y="1079500"/>
            <a:ext cx="10620375" cy="6958013"/>
          </a:xfrm>
          <a:prstGeom prst="rect">
            <a:avLst/>
          </a:prstGeom>
          <a:solidFill>
            <a:schemeClr val="tx2">
              <a:lumMod val="75000"/>
              <a:alpha val="6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7488" y="1247775"/>
            <a:ext cx="5111750" cy="6672263"/>
          </a:xfrm>
          <a:prstGeom prst="rect">
            <a:avLst/>
          </a:prstGeom>
          <a:solidFill>
            <a:schemeClr val="tx2">
              <a:lumMod val="75000"/>
              <a:alpha val="5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448300" y="1247775"/>
            <a:ext cx="5111750" cy="6672263"/>
          </a:xfrm>
          <a:prstGeom prst="rect">
            <a:avLst/>
          </a:prstGeom>
          <a:solidFill>
            <a:schemeClr val="tx2">
              <a:lumMod val="75000"/>
              <a:alpha val="5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28588" y="395288"/>
            <a:ext cx="1042987" cy="54133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4115" name="Picture 2" descr="D:\Моя система\Windows 2009\System 32\Программы\Изображения\Рисунок1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/>
          <a:srcRect l="16943" t="8208" r="15994" b="20538"/>
          <a:stretch>
            <a:fillRect/>
          </a:stretch>
        </p:blipFill>
        <p:spPr bwMode="auto">
          <a:xfrm>
            <a:off x="177800" y="439738"/>
            <a:ext cx="4667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6" name="Picture 2" descr="D:\Моя система\Windows 2009\System 32\Программы\Изображения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/>
          <a:srcRect l="15994" t="8208" r="16943" b="20538"/>
          <a:stretch>
            <a:fillRect/>
          </a:stretch>
        </p:blipFill>
        <p:spPr bwMode="auto">
          <a:xfrm>
            <a:off x="644525" y="441325"/>
            <a:ext cx="4683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6794281" y="8179098"/>
            <a:ext cx="400706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Ведута</a:t>
            </a:r>
            <a:r>
              <a:rPr lang="ru-RU" sz="24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 А.Н.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57272" y="319854"/>
            <a:ext cx="954407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Метод координат</a:t>
            </a:r>
          </a:p>
        </p:txBody>
      </p:sp>
      <p:sp>
        <p:nvSpPr>
          <p:cNvPr id="4119" name="Текст 34"/>
          <p:cNvSpPr>
            <a:spLocks noGrp="1"/>
          </p:cNvSpPr>
          <p:nvPr>
            <p:ph type="body" idx="1"/>
          </p:nvPr>
        </p:nvSpPr>
        <p:spPr>
          <a:xfrm>
            <a:off x="328613" y="1247775"/>
            <a:ext cx="5000625" cy="714375"/>
          </a:xfrm>
        </p:spPr>
        <p:txBody>
          <a:bodyPr/>
          <a:lstStyle/>
          <a:p>
            <a:pPr algn="ctr" eaLnBrk="1" hangingPunct="1"/>
            <a:r>
              <a:rPr lang="ru-RU" smtClean="0">
                <a:solidFill>
                  <a:schemeClr val="bg1"/>
                </a:solidFill>
              </a:rPr>
              <a:t>Числовая ось</a:t>
            </a:r>
          </a:p>
        </p:txBody>
      </p:sp>
      <p:pic>
        <p:nvPicPr>
          <p:cNvPr id="4120" name="Содержимое 39" descr="jcm.jpeg"/>
          <p:cNvPicPr>
            <a:picLocks noGrp="1" noChangeAspect="1"/>
          </p:cNvPicPr>
          <p:nvPr>
            <p:ph sz="half" idx="2"/>
          </p:nvPr>
        </p:nvPicPr>
        <p:blipFill>
          <a:blip r:embed="rId7"/>
          <a:srcRect/>
          <a:stretch>
            <a:fillRect/>
          </a:stretch>
        </p:blipFill>
        <p:spPr>
          <a:xfrm>
            <a:off x="328613" y="3319463"/>
            <a:ext cx="4929187" cy="2957512"/>
          </a:xfrm>
        </p:spPr>
      </p:pic>
      <p:sp>
        <p:nvSpPr>
          <p:cNvPr id="4121" name="Текст 36"/>
          <p:cNvSpPr>
            <a:spLocks noGrp="1"/>
          </p:cNvSpPr>
          <p:nvPr>
            <p:ph type="body" sz="quarter" idx="3"/>
          </p:nvPr>
        </p:nvSpPr>
        <p:spPr>
          <a:xfrm>
            <a:off x="5472113" y="1319213"/>
            <a:ext cx="5000625" cy="857250"/>
          </a:xfrm>
        </p:spPr>
        <p:txBody>
          <a:bodyPr/>
          <a:lstStyle/>
          <a:p>
            <a:pPr algn="ctr" eaLnBrk="1" hangingPunct="1"/>
            <a:r>
              <a:rPr lang="ru-RU" smtClean="0">
                <a:solidFill>
                  <a:schemeClr val="bg1"/>
                </a:solidFill>
              </a:rPr>
              <a:t>Прямоугольная система координат</a:t>
            </a:r>
          </a:p>
        </p:txBody>
      </p:sp>
      <p:pic>
        <p:nvPicPr>
          <p:cNvPr id="4122" name="Содержимое 38" descr="i.jpeg"/>
          <p:cNvPicPr>
            <a:picLocks noGrp="1" noChangeAspect="1"/>
          </p:cNvPicPr>
          <p:nvPr>
            <p:ph sz="quarter" idx="4"/>
          </p:nvPr>
        </p:nvPicPr>
        <p:blipFill>
          <a:blip r:embed="rId8"/>
          <a:srcRect/>
          <a:stretch>
            <a:fillRect/>
          </a:stretch>
        </p:blipFill>
        <p:spPr>
          <a:xfrm>
            <a:off x="6115050" y="3033713"/>
            <a:ext cx="4170363" cy="4071937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0" y="8134350"/>
            <a:ext cx="10821988" cy="504825"/>
          </a:xfrm>
          <a:prstGeom prst="rect">
            <a:avLst/>
          </a:prstGeom>
          <a:solidFill>
            <a:schemeClr val="tx2">
              <a:lumMod val="40000"/>
              <a:lumOff val="60000"/>
              <a:alpha val="10000"/>
            </a:schemeClr>
          </a:solidFill>
          <a:ln w="0" cap="flat" cmpd="sng" algn="ctr">
            <a:solidFill>
              <a:schemeClr val="tx1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0" y="8128000"/>
            <a:ext cx="10801350" cy="501650"/>
          </a:xfrm>
          <a:prstGeom prst="rect">
            <a:avLst/>
          </a:prstGeom>
          <a:gradFill flip="none" rotWithShape="1">
            <a:gsLst>
              <a:gs pos="17000">
                <a:srgbClr val="00B0F0">
                  <a:alpha val="20000"/>
                </a:srgbClr>
              </a:gs>
              <a:gs pos="45000">
                <a:schemeClr val="tx2">
                  <a:lumMod val="40000"/>
                  <a:lumOff val="60000"/>
                  <a:alpha val="20000"/>
                </a:schemeClr>
              </a:gs>
              <a:gs pos="46000">
                <a:schemeClr val="tx2">
                  <a:lumMod val="60000"/>
                  <a:lumOff val="40000"/>
                  <a:alpha val="20000"/>
                </a:schemeClr>
              </a:gs>
              <a:gs pos="90000">
                <a:schemeClr val="tx2">
                  <a:lumMod val="75000"/>
                  <a:alpha val="2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8134350"/>
            <a:ext cx="10821988" cy="5111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5125" name="Picture 9" descr="D:\Моя система\Версии Windows 7\Windows 7 Pro\Значки\Window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63" y="8170863"/>
            <a:ext cx="428625" cy="4318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0"/>
            <a:ext cx="10801350" cy="8134350"/>
          </a:xfrm>
          <a:prstGeom prst="roundRect">
            <a:avLst>
              <a:gd name="adj" fmla="val 488"/>
            </a:avLst>
          </a:prstGeom>
          <a:solidFill>
            <a:schemeClr val="tx2">
              <a:lumMod val="60000"/>
              <a:lumOff val="40000"/>
              <a:alpha val="5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1113" y="0"/>
            <a:ext cx="10821988" cy="8128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0"/>
            <a:ext cx="10801350" cy="1866900"/>
          </a:xfrm>
          <a:prstGeom prst="roundRect">
            <a:avLst>
              <a:gd name="adj" fmla="val 1131"/>
            </a:avLst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6139" y="8170520"/>
            <a:ext cx="504056" cy="431800"/>
          </a:xfrm>
          <a:prstGeom prst="roundRect">
            <a:avLst>
              <a:gd name="adj" fmla="val 1131"/>
            </a:avLst>
          </a:prstGeom>
          <a:solidFill>
            <a:srgbClr val="00B0F0">
              <a:alpha val="10000"/>
            </a:srgbClr>
          </a:solidFill>
          <a:ln w="0">
            <a:gradFill flip="none" rotWithShape="1">
              <a:gsLst>
                <a:gs pos="0">
                  <a:schemeClr val="bg1"/>
                </a:gs>
                <a:gs pos="50000">
                  <a:schemeClr val="tx2">
                    <a:lumMod val="20000"/>
                    <a:lumOff val="80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5132" name="Picture 4" descr="C:\Windows 2011 SE\Значки\PNG\_custo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200" y="8224838"/>
            <a:ext cx="3238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с двумя скругленными соседними углами 12">
            <a:hlinkClick r:id="" action="ppaction://hlinkshowjump?jump=endshow"/>
          </p:cNvPr>
          <p:cNvSpPr/>
          <p:nvPr/>
        </p:nvSpPr>
        <p:spPr bwMode="auto">
          <a:xfrm flipV="1">
            <a:off x="10153650" y="-12700"/>
            <a:ext cx="611188" cy="215900"/>
          </a:xfrm>
          <a:prstGeom prst="round2SameRect">
            <a:avLst/>
          </a:prstGeom>
          <a:gradFill flip="none" rotWithShape="1">
            <a:gsLst>
              <a:gs pos="17000">
                <a:srgbClr val="FF0000">
                  <a:alpha val="50000"/>
                </a:srgbClr>
              </a:gs>
              <a:gs pos="45000">
                <a:srgbClr val="D00000">
                  <a:alpha val="50000"/>
                </a:srgbClr>
              </a:gs>
              <a:gs pos="46000">
                <a:srgbClr val="A40000">
                  <a:alpha val="50000"/>
                </a:srgbClr>
              </a:gs>
              <a:gs pos="90000">
                <a:srgbClr val="3C0606">
                  <a:alpha val="50000"/>
                </a:srgbClr>
              </a:gs>
            </a:gsLst>
            <a:lin ang="16200000" scaled="1"/>
            <a:tileRect/>
          </a:gradFill>
          <a:ln w="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 bwMode="auto">
          <a:xfrm>
            <a:off x="10331450" y="-12700"/>
            <a:ext cx="228600" cy="228600"/>
          </a:xfrm>
          <a:prstGeom prst="mathMultiply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2550" y="1079500"/>
            <a:ext cx="10620375" cy="6958013"/>
          </a:xfrm>
          <a:prstGeom prst="rect">
            <a:avLst/>
          </a:prstGeom>
          <a:solidFill>
            <a:schemeClr val="tx2">
              <a:lumMod val="75000"/>
              <a:alpha val="6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7488" y="1247775"/>
            <a:ext cx="10326687" cy="6672263"/>
          </a:xfrm>
          <a:prstGeom prst="rect">
            <a:avLst/>
          </a:prstGeom>
          <a:solidFill>
            <a:schemeClr val="tx2">
              <a:lumMod val="75000"/>
              <a:alpha val="5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28588" y="395288"/>
            <a:ext cx="1042987" cy="54133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5138" name="Picture 2" descr="D:\Моя система\Windows 2009\System 32\Программы\Изображения\Рисунок1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/>
          <a:srcRect l="16943" t="8208" r="15994" b="20538"/>
          <a:stretch>
            <a:fillRect/>
          </a:stretch>
        </p:blipFill>
        <p:spPr bwMode="auto">
          <a:xfrm>
            <a:off x="177800" y="439738"/>
            <a:ext cx="4667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9" name="Picture 2" descr="D:\Моя система\Windows 2009\System 32\Программы\Изображения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/>
          <a:srcRect l="15994" t="8208" r="16943" b="20538"/>
          <a:stretch>
            <a:fillRect/>
          </a:stretch>
        </p:blipFill>
        <p:spPr bwMode="auto">
          <a:xfrm>
            <a:off x="644525" y="441325"/>
            <a:ext cx="4683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6794281" y="8179098"/>
            <a:ext cx="400706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Ведута</a:t>
            </a:r>
            <a:r>
              <a:rPr lang="ru-RU" sz="24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 А.Н.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57272" y="319854"/>
            <a:ext cx="9544078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Прямоугольная система координат</a:t>
            </a:r>
          </a:p>
        </p:txBody>
      </p:sp>
      <p:sp>
        <p:nvSpPr>
          <p:cNvPr id="33" name="Содержимое 32"/>
          <p:cNvSpPr>
            <a:spLocks noGrp="1"/>
          </p:cNvSpPr>
          <p:nvPr>
            <p:ph idx="1"/>
          </p:nvPr>
        </p:nvSpPr>
        <p:spPr>
          <a:xfrm>
            <a:off x="400050" y="2533650"/>
            <a:ext cx="4217988" cy="4144963"/>
          </a:xfrm>
        </p:spPr>
        <p:txBody>
          <a:bodyPr/>
          <a:lstStyle/>
          <a:p>
            <a:pPr marL="0" indent="352425" algn="ctr" eaLnBrk="1" hangingPunct="1">
              <a:buFont typeface="Arial" charset="0"/>
              <a:buNone/>
              <a:defRPr/>
            </a:pPr>
            <a:r>
              <a:rPr lang="ru-RU" sz="3200" b="1" smtClean="0">
                <a:solidFill>
                  <a:srgbClr val="D9D9D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Так же её называют прямоугольной декартовой системой координат – в честь французского математика </a:t>
            </a:r>
          </a:p>
          <a:p>
            <a:pPr marL="0" indent="352425" algn="ctr" eaLnBrk="1" hangingPunct="1">
              <a:buFont typeface="Arial" charset="0"/>
              <a:buNone/>
              <a:defRPr/>
            </a:pPr>
            <a:r>
              <a:rPr lang="ru-RU" sz="3200" b="1" i="1" smtClean="0">
                <a:solidFill>
                  <a:srgbClr val="D9969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Рене Декарта</a:t>
            </a:r>
          </a:p>
        </p:txBody>
      </p:sp>
      <p:pic>
        <p:nvPicPr>
          <p:cNvPr id="5143" name="Рисунок 23" descr="2-rene_descartes_louvre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29175" y="1533525"/>
            <a:ext cx="5429250" cy="614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0" y="8134350"/>
            <a:ext cx="10821988" cy="504825"/>
          </a:xfrm>
          <a:prstGeom prst="rect">
            <a:avLst/>
          </a:prstGeom>
          <a:solidFill>
            <a:schemeClr val="tx2">
              <a:lumMod val="40000"/>
              <a:lumOff val="60000"/>
              <a:alpha val="10000"/>
            </a:schemeClr>
          </a:solidFill>
          <a:ln w="0" cap="flat" cmpd="sng" algn="ctr">
            <a:solidFill>
              <a:schemeClr val="tx1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0" y="8128000"/>
            <a:ext cx="10801350" cy="501650"/>
          </a:xfrm>
          <a:prstGeom prst="rect">
            <a:avLst/>
          </a:prstGeom>
          <a:gradFill flip="none" rotWithShape="1">
            <a:gsLst>
              <a:gs pos="17000">
                <a:srgbClr val="00B0F0">
                  <a:alpha val="20000"/>
                </a:srgbClr>
              </a:gs>
              <a:gs pos="45000">
                <a:schemeClr val="tx2">
                  <a:lumMod val="40000"/>
                  <a:lumOff val="60000"/>
                  <a:alpha val="20000"/>
                </a:schemeClr>
              </a:gs>
              <a:gs pos="46000">
                <a:schemeClr val="tx2">
                  <a:lumMod val="60000"/>
                  <a:lumOff val="40000"/>
                  <a:alpha val="20000"/>
                </a:schemeClr>
              </a:gs>
              <a:gs pos="90000">
                <a:schemeClr val="tx2">
                  <a:lumMod val="75000"/>
                  <a:alpha val="2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8134350"/>
            <a:ext cx="10821988" cy="5111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6149" name="Picture 9" descr="D:\Моя система\Версии Windows 7\Windows 7 Pro\Значки\Window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63" y="8170863"/>
            <a:ext cx="428625" cy="4318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0"/>
            <a:ext cx="10801350" cy="8134350"/>
          </a:xfrm>
          <a:prstGeom prst="roundRect">
            <a:avLst>
              <a:gd name="adj" fmla="val 488"/>
            </a:avLst>
          </a:prstGeom>
          <a:solidFill>
            <a:schemeClr val="tx2">
              <a:lumMod val="60000"/>
              <a:lumOff val="40000"/>
              <a:alpha val="5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1113" y="0"/>
            <a:ext cx="10821988" cy="8128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0"/>
            <a:ext cx="10801350" cy="1866900"/>
          </a:xfrm>
          <a:prstGeom prst="roundRect">
            <a:avLst>
              <a:gd name="adj" fmla="val 1131"/>
            </a:avLst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6139" y="8170520"/>
            <a:ext cx="504056" cy="431800"/>
          </a:xfrm>
          <a:prstGeom prst="roundRect">
            <a:avLst>
              <a:gd name="adj" fmla="val 1131"/>
            </a:avLst>
          </a:prstGeom>
          <a:solidFill>
            <a:srgbClr val="00B0F0">
              <a:alpha val="10000"/>
            </a:srgbClr>
          </a:solidFill>
          <a:ln w="0">
            <a:gradFill flip="none" rotWithShape="1">
              <a:gsLst>
                <a:gs pos="0">
                  <a:schemeClr val="bg1"/>
                </a:gs>
                <a:gs pos="50000">
                  <a:schemeClr val="tx2">
                    <a:lumMod val="20000"/>
                    <a:lumOff val="80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6156" name="Picture 4" descr="C:\Windows 2011 SE\Значки\PNG\_custo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200" y="8224838"/>
            <a:ext cx="3238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с двумя скругленными соседними углами 12">
            <a:hlinkClick r:id="" action="ppaction://hlinkshowjump?jump=endshow"/>
          </p:cNvPr>
          <p:cNvSpPr/>
          <p:nvPr/>
        </p:nvSpPr>
        <p:spPr bwMode="auto">
          <a:xfrm flipV="1">
            <a:off x="10153650" y="-12700"/>
            <a:ext cx="611188" cy="215900"/>
          </a:xfrm>
          <a:prstGeom prst="round2SameRect">
            <a:avLst/>
          </a:prstGeom>
          <a:gradFill flip="none" rotWithShape="1">
            <a:gsLst>
              <a:gs pos="17000">
                <a:srgbClr val="FF0000">
                  <a:alpha val="50000"/>
                </a:srgbClr>
              </a:gs>
              <a:gs pos="45000">
                <a:srgbClr val="D00000">
                  <a:alpha val="50000"/>
                </a:srgbClr>
              </a:gs>
              <a:gs pos="46000">
                <a:srgbClr val="A40000">
                  <a:alpha val="50000"/>
                </a:srgbClr>
              </a:gs>
              <a:gs pos="90000">
                <a:srgbClr val="3C0606">
                  <a:alpha val="50000"/>
                </a:srgbClr>
              </a:gs>
            </a:gsLst>
            <a:lin ang="16200000" scaled="1"/>
            <a:tileRect/>
          </a:gradFill>
          <a:ln w="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 bwMode="auto">
          <a:xfrm>
            <a:off x="10331450" y="-12700"/>
            <a:ext cx="228600" cy="228600"/>
          </a:xfrm>
          <a:prstGeom prst="mathMultiply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2550" y="1079500"/>
            <a:ext cx="10620375" cy="6958013"/>
          </a:xfrm>
          <a:prstGeom prst="rect">
            <a:avLst/>
          </a:prstGeom>
          <a:solidFill>
            <a:schemeClr val="tx2">
              <a:lumMod val="75000"/>
              <a:alpha val="6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7488" y="1247775"/>
            <a:ext cx="4826000" cy="6672263"/>
          </a:xfrm>
          <a:prstGeom prst="rect">
            <a:avLst/>
          </a:prstGeom>
          <a:solidFill>
            <a:schemeClr val="tx2">
              <a:lumMod val="75000"/>
              <a:alpha val="5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114925" y="1247775"/>
            <a:ext cx="5445125" cy="6672263"/>
          </a:xfrm>
          <a:prstGeom prst="rect">
            <a:avLst/>
          </a:prstGeom>
          <a:solidFill>
            <a:schemeClr val="tx2">
              <a:lumMod val="75000"/>
              <a:alpha val="5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28588" y="395288"/>
            <a:ext cx="1042987" cy="54133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6163" name="Picture 2" descr="D:\Моя система\Windows 2009\System 32\Программы\Изображения\Рисунок1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/>
          <a:srcRect l="16943" t="8208" r="15994" b="20538"/>
          <a:stretch>
            <a:fillRect/>
          </a:stretch>
        </p:blipFill>
        <p:spPr bwMode="auto">
          <a:xfrm>
            <a:off x="177800" y="439738"/>
            <a:ext cx="4667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4" name="Picture 2" descr="D:\Моя система\Windows 2009\System 32\Программы\Изображения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/>
          <a:srcRect l="15994" t="8208" r="16943" b="20538"/>
          <a:stretch>
            <a:fillRect/>
          </a:stretch>
        </p:blipFill>
        <p:spPr bwMode="auto">
          <a:xfrm>
            <a:off x="644525" y="441325"/>
            <a:ext cx="4683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6794281" y="8179098"/>
            <a:ext cx="400706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Ведута</a:t>
            </a:r>
            <a:r>
              <a:rPr lang="ru-RU" sz="24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 А.Н.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57272" y="319854"/>
            <a:ext cx="954407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Система координат</a:t>
            </a:r>
          </a:p>
        </p:txBody>
      </p:sp>
      <p:sp>
        <p:nvSpPr>
          <p:cNvPr id="33" name="Содержимое 32"/>
          <p:cNvSpPr>
            <a:spLocks noGrp="1"/>
          </p:cNvSpPr>
          <p:nvPr>
            <p:ph idx="1"/>
          </p:nvPr>
        </p:nvSpPr>
        <p:spPr>
          <a:xfrm>
            <a:off x="328613" y="2105025"/>
            <a:ext cx="4643437" cy="561340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3200" b="1" smtClean="0">
                <a:solidFill>
                  <a:srgbClr val="F2F2F2"/>
                </a:solidFill>
              </a:rPr>
              <a:t>Горизонтальная ось – </a:t>
            </a:r>
            <a:r>
              <a:rPr lang="en-US" sz="3200" b="1" i="1" smtClean="0">
                <a:solidFill>
                  <a:srgbClr val="D99694"/>
                </a:solidFill>
              </a:rPr>
              <a:t>OX</a:t>
            </a:r>
            <a:endParaRPr lang="ru-RU" sz="3200" b="1" i="1" smtClean="0">
              <a:solidFill>
                <a:srgbClr val="D99694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endParaRPr lang="ru-RU" sz="3200" b="1" smtClean="0">
              <a:solidFill>
                <a:srgbClr val="F2F2F2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r>
              <a:rPr lang="ru-RU" sz="3200" b="1" smtClean="0">
                <a:solidFill>
                  <a:srgbClr val="F2F2F2"/>
                </a:solidFill>
              </a:rPr>
              <a:t>Вертикальная ось – </a:t>
            </a:r>
            <a:r>
              <a:rPr lang="en-US" sz="3200" b="1" i="1" smtClean="0">
                <a:solidFill>
                  <a:srgbClr val="D99694"/>
                </a:solidFill>
              </a:rPr>
              <a:t>OY</a:t>
            </a:r>
            <a:endParaRPr lang="ru-RU" sz="3200" b="1" i="1" smtClean="0">
              <a:solidFill>
                <a:srgbClr val="D99694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endParaRPr lang="ru-RU" sz="3200" b="1" smtClean="0">
              <a:solidFill>
                <a:srgbClr val="F2F2F2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r>
              <a:rPr lang="ru-RU" sz="3200" b="1" smtClean="0">
                <a:solidFill>
                  <a:srgbClr val="F2F2F2"/>
                </a:solidFill>
              </a:rPr>
              <a:t>Пересечение осей </a:t>
            </a:r>
            <a:r>
              <a:rPr lang="en-US" sz="3200" b="1" smtClean="0">
                <a:solidFill>
                  <a:srgbClr val="F2F2F2"/>
                </a:solidFill>
              </a:rPr>
              <a:t>OX </a:t>
            </a:r>
            <a:r>
              <a:rPr lang="ru-RU" sz="3200" b="1" smtClean="0">
                <a:solidFill>
                  <a:srgbClr val="F2F2F2"/>
                </a:solidFill>
              </a:rPr>
              <a:t>и </a:t>
            </a:r>
            <a:r>
              <a:rPr lang="en-US" sz="3200" b="1" smtClean="0">
                <a:solidFill>
                  <a:srgbClr val="F2F2F2"/>
                </a:solidFill>
              </a:rPr>
              <a:t>OY</a:t>
            </a:r>
            <a:r>
              <a:rPr lang="ru-RU" sz="3200" b="1" smtClean="0">
                <a:solidFill>
                  <a:srgbClr val="F2F2F2"/>
                </a:solidFill>
              </a:rPr>
              <a:t> называется </a:t>
            </a:r>
            <a:r>
              <a:rPr lang="ru-RU" sz="3200" b="1" smtClean="0">
                <a:solidFill>
                  <a:srgbClr val="D99694"/>
                </a:solidFill>
              </a:rPr>
              <a:t>началом координат</a:t>
            </a:r>
          </a:p>
        </p:txBody>
      </p:sp>
      <p:pic>
        <p:nvPicPr>
          <p:cNvPr id="616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57800" y="1604963"/>
            <a:ext cx="5286375" cy="594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7" name="Прямая со стрелкой 26"/>
          <p:cNvCxnSpPr/>
          <p:nvPr/>
        </p:nvCxnSpPr>
        <p:spPr>
          <a:xfrm rot="16200000" flipH="1">
            <a:off x="4078288" y="3213100"/>
            <a:ext cx="4359275" cy="30003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16200000" flipH="1">
            <a:off x="4221163" y="3927475"/>
            <a:ext cx="1716087" cy="135731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16200000" flipH="1">
            <a:off x="4400550" y="5607051"/>
            <a:ext cx="1571625" cy="1143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0" y="8134350"/>
            <a:ext cx="10821988" cy="504825"/>
          </a:xfrm>
          <a:prstGeom prst="rect">
            <a:avLst/>
          </a:prstGeom>
          <a:solidFill>
            <a:schemeClr val="tx2">
              <a:lumMod val="40000"/>
              <a:lumOff val="60000"/>
              <a:alpha val="10000"/>
            </a:schemeClr>
          </a:solidFill>
          <a:ln w="0" cap="flat" cmpd="sng" algn="ctr">
            <a:solidFill>
              <a:schemeClr val="tx1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0" y="8128000"/>
            <a:ext cx="10801350" cy="501650"/>
          </a:xfrm>
          <a:prstGeom prst="rect">
            <a:avLst/>
          </a:prstGeom>
          <a:gradFill flip="none" rotWithShape="1">
            <a:gsLst>
              <a:gs pos="17000">
                <a:srgbClr val="00B0F0">
                  <a:alpha val="20000"/>
                </a:srgbClr>
              </a:gs>
              <a:gs pos="45000">
                <a:schemeClr val="tx2">
                  <a:lumMod val="40000"/>
                  <a:lumOff val="60000"/>
                  <a:alpha val="20000"/>
                </a:schemeClr>
              </a:gs>
              <a:gs pos="46000">
                <a:schemeClr val="tx2">
                  <a:lumMod val="60000"/>
                  <a:lumOff val="40000"/>
                  <a:alpha val="20000"/>
                </a:schemeClr>
              </a:gs>
              <a:gs pos="90000">
                <a:schemeClr val="tx2">
                  <a:lumMod val="75000"/>
                  <a:alpha val="2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8134350"/>
            <a:ext cx="10821988" cy="5111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7173" name="Picture 9" descr="D:\Моя система\Версии Windows 7\Windows 7 Pro\Значки\Window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63" y="8170863"/>
            <a:ext cx="428625" cy="4318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0"/>
            <a:ext cx="10801350" cy="8134350"/>
          </a:xfrm>
          <a:prstGeom prst="roundRect">
            <a:avLst>
              <a:gd name="adj" fmla="val 488"/>
            </a:avLst>
          </a:prstGeom>
          <a:solidFill>
            <a:schemeClr val="tx2">
              <a:lumMod val="60000"/>
              <a:lumOff val="40000"/>
              <a:alpha val="5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1113" y="0"/>
            <a:ext cx="10821988" cy="8128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0"/>
            <a:ext cx="10801350" cy="1866900"/>
          </a:xfrm>
          <a:prstGeom prst="roundRect">
            <a:avLst>
              <a:gd name="adj" fmla="val 1131"/>
            </a:avLst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6139" y="8170520"/>
            <a:ext cx="504056" cy="431800"/>
          </a:xfrm>
          <a:prstGeom prst="roundRect">
            <a:avLst>
              <a:gd name="adj" fmla="val 1131"/>
            </a:avLst>
          </a:prstGeom>
          <a:solidFill>
            <a:srgbClr val="00B0F0">
              <a:alpha val="10000"/>
            </a:srgbClr>
          </a:solidFill>
          <a:ln w="0">
            <a:gradFill flip="none" rotWithShape="1">
              <a:gsLst>
                <a:gs pos="0">
                  <a:schemeClr val="bg1"/>
                </a:gs>
                <a:gs pos="50000">
                  <a:schemeClr val="tx2">
                    <a:lumMod val="20000"/>
                    <a:lumOff val="80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7180" name="Picture 4" descr="C:\Windows 2011 SE\Значки\PNG\_custo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200" y="8224838"/>
            <a:ext cx="3238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с двумя скругленными соседними углами 12">
            <a:hlinkClick r:id="" action="ppaction://hlinkshowjump?jump=endshow"/>
          </p:cNvPr>
          <p:cNvSpPr/>
          <p:nvPr/>
        </p:nvSpPr>
        <p:spPr bwMode="auto">
          <a:xfrm flipV="1">
            <a:off x="10153650" y="-12700"/>
            <a:ext cx="611188" cy="215900"/>
          </a:xfrm>
          <a:prstGeom prst="round2SameRect">
            <a:avLst/>
          </a:prstGeom>
          <a:gradFill flip="none" rotWithShape="1">
            <a:gsLst>
              <a:gs pos="17000">
                <a:srgbClr val="FF0000">
                  <a:alpha val="50000"/>
                </a:srgbClr>
              </a:gs>
              <a:gs pos="45000">
                <a:srgbClr val="D00000">
                  <a:alpha val="50000"/>
                </a:srgbClr>
              </a:gs>
              <a:gs pos="46000">
                <a:srgbClr val="A40000">
                  <a:alpha val="50000"/>
                </a:srgbClr>
              </a:gs>
              <a:gs pos="90000">
                <a:srgbClr val="3C0606">
                  <a:alpha val="50000"/>
                </a:srgbClr>
              </a:gs>
            </a:gsLst>
            <a:lin ang="16200000" scaled="1"/>
            <a:tileRect/>
          </a:gradFill>
          <a:ln w="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 bwMode="auto">
          <a:xfrm>
            <a:off x="10331450" y="-12700"/>
            <a:ext cx="228600" cy="228600"/>
          </a:xfrm>
          <a:prstGeom prst="mathMultiply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2550" y="1079500"/>
            <a:ext cx="10620375" cy="6958013"/>
          </a:xfrm>
          <a:prstGeom prst="rect">
            <a:avLst/>
          </a:prstGeom>
          <a:solidFill>
            <a:schemeClr val="tx2">
              <a:lumMod val="75000"/>
              <a:alpha val="6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7488" y="1247775"/>
            <a:ext cx="4826000" cy="6672263"/>
          </a:xfrm>
          <a:prstGeom prst="rect">
            <a:avLst/>
          </a:prstGeom>
          <a:solidFill>
            <a:schemeClr val="tx2">
              <a:lumMod val="75000"/>
              <a:alpha val="5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186363" y="1247775"/>
            <a:ext cx="5373687" cy="6672263"/>
          </a:xfrm>
          <a:prstGeom prst="rect">
            <a:avLst/>
          </a:prstGeom>
          <a:solidFill>
            <a:schemeClr val="tx2">
              <a:lumMod val="75000"/>
              <a:alpha val="5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28588" y="395288"/>
            <a:ext cx="1042987" cy="54133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7187" name="Picture 2" descr="D:\Моя система\Windows 2009\System 32\Программы\Изображения\Рисунок1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/>
          <a:srcRect l="16943" t="8208" r="15994" b="20538"/>
          <a:stretch>
            <a:fillRect/>
          </a:stretch>
        </p:blipFill>
        <p:spPr bwMode="auto">
          <a:xfrm>
            <a:off x="177800" y="439738"/>
            <a:ext cx="4667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8" name="Picture 2" descr="D:\Моя система\Windows 2009\System 32\Программы\Изображения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/>
          <a:srcRect l="15994" t="8208" r="16943" b="20538"/>
          <a:stretch>
            <a:fillRect/>
          </a:stretch>
        </p:blipFill>
        <p:spPr bwMode="auto">
          <a:xfrm>
            <a:off x="644525" y="441325"/>
            <a:ext cx="4683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6794281" y="8179098"/>
            <a:ext cx="400706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Ведута</a:t>
            </a:r>
            <a:r>
              <a:rPr lang="ru-RU" sz="24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 А.Н.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57272" y="319854"/>
            <a:ext cx="954407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</a:rPr>
              <a:t>Система координат</a:t>
            </a:r>
          </a:p>
        </p:txBody>
      </p:sp>
      <p:sp>
        <p:nvSpPr>
          <p:cNvPr id="33" name="Содержимое 32"/>
          <p:cNvSpPr>
            <a:spLocks noGrp="1"/>
          </p:cNvSpPr>
          <p:nvPr>
            <p:ph idx="1"/>
          </p:nvPr>
        </p:nvSpPr>
        <p:spPr>
          <a:xfrm>
            <a:off x="400050" y="1319213"/>
            <a:ext cx="4429125" cy="6399212"/>
          </a:xfrm>
        </p:spPr>
        <p:txBody>
          <a:bodyPr/>
          <a:lstStyle/>
          <a:p>
            <a:pPr marL="0" indent="209550" algn="just" eaLnBrk="1" hangingPunct="1">
              <a:buFont typeface="Arial" charset="0"/>
              <a:buNone/>
            </a:pPr>
            <a:endParaRPr lang="en-US" sz="3200" b="1" smtClean="0">
              <a:solidFill>
                <a:srgbClr val="D9D9D9"/>
              </a:solidFill>
            </a:endParaRPr>
          </a:p>
          <a:p>
            <a:pPr marL="0" indent="209550" algn="just" eaLnBrk="1" hangingPunct="1">
              <a:buFont typeface="Arial" charset="0"/>
              <a:buNone/>
            </a:pPr>
            <a:r>
              <a:rPr lang="ru-RU" sz="3200" b="1" smtClean="0">
                <a:solidFill>
                  <a:srgbClr val="D9D9D9"/>
                </a:solidFill>
              </a:rPr>
              <a:t>Каждая точка на координатной плоскости имеет свой точный адрес.</a:t>
            </a:r>
            <a:endParaRPr lang="en-US" sz="3200" b="1" smtClean="0">
              <a:solidFill>
                <a:srgbClr val="D9D9D9"/>
              </a:solidFill>
            </a:endParaRPr>
          </a:p>
          <a:p>
            <a:pPr marL="0" indent="209550" algn="just" eaLnBrk="1" hangingPunct="1">
              <a:buFont typeface="Arial" charset="0"/>
              <a:buNone/>
            </a:pPr>
            <a:r>
              <a:rPr lang="ru-RU" sz="3200" b="1" smtClean="0">
                <a:solidFill>
                  <a:srgbClr val="D9D9D9"/>
                </a:solidFill>
              </a:rPr>
              <a:t>Это пара чисел: первое число по оси </a:t>
            </a:r>
            <a:r>
              <a:rPr lang="en-US" sz="3200" b="1" smtClean="0">
                <a:solidFill>
                  <a:srgbClr val="D9D9D9"/>
                </a:solidFill>
              </a:rPr>
              <a:t>OX</a:t>
            </a:r>
            <a:r>
              <a:rPr lang="ru-RU" sz="3200" b="1" smtClean="0">
                <a:solidFill>
                  <a:srgbClr val="D9D9D9"/>
                </a:solidFill>
              </a:rPr>
              <a:t>, второе - по оси </a:t>
            </a:r>
            <a:r>
              <a:rPr lang="en-US" sz="3200" b="1" smtClean="0">
                <a:solidFill>
                  <a:srgbClr val="D9D9D9"/>
                </a:solidFill>
              </a:rPr>
              <a:t>OY</a:t>
            </a:r>
            <a:r>
              <a:rPr lang="ru-RU" sz="3200" b="1" smtClean="0">
                <a:solidFill>
                  <a:srgbClr val="D9D9D9"/>
                </a:solidFill>
              </a:rPr>
              <a:t>. </a:t>
            </a:r>
            <a:endParaRPr lang="en-US" sz="3200" b="1" smtClean="0">
              <a:solidFill>
                <a:srgbClr val="D9D9D9"/>
              </a:solidFill>
            </a:endParaRPr>
          </a:p>
          <a:p>
            <a:pPr marL="0" indent="209550" algn="just" eaLnBrk="1" hangingPunct="1">
              <a:buFont typeface="Arial" charset="0"/>
              <a:buNone/>
            </a:pPr>
            <a:endParaRPr lang="en-US" sz="3200" b="1" smtClean="0">
              <a:solidFill>
                <a:srgbClr val="D9D9D9"/>
              </a:solidFill>
            </a:endParaRPr>
          </a:p>
          <a:p>
            <a:pPr marL="0" indent="209550" algn="just" eaLnBrk="1" hangingPunct="1">
              <a:buFont typeface="Arial" charset="0"/>
              <a:buNone/>
            </a:pPr>
            <a:r>
              <a:rPr lang="ru-RU" sz="3200" b="1" smtClean="0">
                <a:solidFill>
                  <a:srgbClr val="D9D9D9"/>
                </a:solidFill>
              </a:rPr>
              <a:t>Эти числа называют </a:t>
            </a:r>
            <a:r>
              <a:rPr lang="ru-RU" sz="3200" b="1" i="1" smtClean="0">
                <a:solidFill>
                  <a:srgbClr val="D99694"/>
                </a:solidFill>
              </a:rPr>
              <a:t>координаты точки</a:t>
            </a:r>
          </a:p>
        </p:txBody>
      </p:sp>
      <p:pic>
        <p:nvPicPr>
          <p:cNvPr id="719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57800" y="1604963"/>
            <a:ext cx="5286375" cy="594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Блок-схема: узел 24"/>
          <p:cNvSpPr/>
          <p:nvPr/>
        </p:nvSpPr>
        <p:spPr>
          <a:xfrm>
            <a:off x="7758113" y="4464050"/>
            <a:ext cx="214312" cy="214313"/>
          </a:xfrm>
          <a:prstGeom prst="flowChartConnector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cxnSp>
        <p:nvCxnSpPr>
          <p:cNvPr id="30" name="Прямая соединительная линия 29"/>
          <p:cNvCxnSpPr>
            <a:endCxn id="25" idx="2"/>
          </p:cNvCxnSpPr>
          <p:nvPr/>
        </p:nvCxnSpPr>
        <p:spPr>
          <a:xfrm flipV="1">
            <a:off x="5686425" y="4570413"/>
            <a:ext cx="2071688" cy="3651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endCxn id="25" idx="4"/>
          </p:cNvCxnSpPr>
          <p:nvPr/>
        </p:nvCxnSpPr>
        <p:spPr>
          <a:xfrm rot="16200000" flipV="1">
            <a:off x="6704807" y="5839619"/>
            <a:ext cx="2357437" cy="3492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901005" y="4034629"/>
            <a:ext cx="135732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</a:rPr>
              <a:t>A (X</a:t>
            </a:r>
            <a:r>
              <a:rPr lang="ru-RU" sz="24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</a:rPr>
              <a:t>,</a:t>
            </a:r>
            <a:r>
              <a:rPr lang="en-US" sz="24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</a:rPr>
              <a:t>Y)</a:t>
            </a:r>
            <a:endParaRPr lang="ru-RU" sz="2400" b="1" dirty="0">
              <a:solidFill>
                <a:prstClr val="black"/>
              </a:solidFill>
              <a:effectLst>
                <a:glow rad="228600">
                  <a:prstClr val="white">
                    <a:alpha val="40000"/>
                  </a:prstClr>
                </a:glo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0" y="8134350"/>
            <a:ext cx="10821988" cy="504825"/>
          </a:xfrm>
          <a:prstGeom prst="rect">
            <a:avLst/>
          </a:prstGeom>
          <a:solidFill>
            <a:schemeClr val="tx2">
              <a:lumMod val="40000"/>
              <a:lumOff val="60000"/>
              <a:alpha val="10000"/>
            </a:schemeClr>
          </a:solidFill>
          <a:ln w="0" cap="flat" cmpd="sng" algn="ctr">
            <a:solidFill>
              <a:schemeClr val="tx1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0" y="8128000"/>
            <a:ext cx="10801350" cy="501650"/>
          </a:xfrm>
          <a:prstGeom prst="rect">
            <a:avLst/>
          </a:prstGeom>
          <a:gradFill flip="none" rotWithShape="1">
            <a:gsLst>
              <a:gs pos="17000">
                <a:srgbClr val="00B0F0">
                  <a:alpha val="20000"/>
                </a:srgbClr>
              </a:gs>
              <a:gs pos="45000">
                <a:schemeClr val="tx2">
                  <a:lumMod val="40000"/>
                  <a:lumOff val="60000"/>
                  <a:alpha val="20000"/>
                </a:schemeClr>
              </a:gs>
              <a:gs pos="46000">
                <a:schemeClr val="tx2">
                  <a:lumMod val="60000"/>
                  <a:lumOff val="40000"/>
                  <a:alpha val="20000"/>
                </a:schemeClr>
              </a:gs>
              <a:gs pos="90000">
                <a:schemeClr val="tx2">
                  <a:lumMod val="75000"/>
                  <a:alpha val="2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8134350"/>
            <a:ext cx="10821988" cy="5111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8197" name="Picture 9" descr="D:\Моя система\Версии Windows 7\Windows 7 Pro\Значки\Window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63" y="8170863"/>
            <a:ext cx="428625" cy="4318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0"/>
            <a:ext cx="10801350" cy="8134350"/>
          </a:xfrm>
          <a:prstGeom prst="roundRect">
            <a:avLst>
              <a:gd name="adj" fmla="val 488"/>
            </a:avLst>
          </a:prstGeom>
          <a:solidFill>
            <a:schemeClr val="tx2">
              <a:lumMod val="60000"/>
              <a:lumOff val="40000"/>
              <a:alpha val="5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1113" y="0"/>
            <a:ext cx="10821988" cy="8128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0"/>
            <a:ext cx="10801350" cy="1866900"/>
          </a:xfrm>
          <a:prstGeom prst="roundRect">
            <a:avLst>
              <a:gd name="adj" fmla="val 1131"/>
            </a:avLst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6139" y="8170520"/>
            <a:ext cx="504056" cy="431800"/>
          </a:xfrm>
          <a:prstGeom prst="roundRect">
            <a:avLst>
              <a:gd name="adj" fmla="val 1131"/>
            </a:avLst>
          </a:prstGeom>
          <a:solidFill>
            <a:srgbClr val="00B0F0">
              <a:alpha val="10000"/>
            </a:srgbClr>
          </a:solidFill>
          <a:ln w="0">
            <a:gradFill flip="none" rotWithShape="1">
              <a:gsLst>
                <a:gs pos="0">
                  <a:schemeClr val="bg1"/>
                </a:gs>
                <a:gs pos="50000">
                  <a:schemeClr val="tx2">
                    <a:lumMod val="20000"/>
                    <a:lumOff val="80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8204" name="Picture 4" descr="C:\Windows 2011 SE\Значки\PNG\_custo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200" y="8224838"/>
            <a:ext cx="3238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с двумя скругленными соседними углами 12">
            <a:hlinkClick r:id="" action="ppaction://hlinkshowjump?jump=endshow"/>
          </p:cNvPr>
          <p:cNvSpPr/>
          <p:nvPr/>
        </p:nvSpPr>
        <p:spPr bwMode="auto">
          <a:xfrm flipV="1">
            <a:off x="10153650" y="-12700"/>
            <a:ext cx="611188" cy="215900"/>
          </a:xfrm>
          <a:prstGeom prst="round2SameRect">
            <a:avLst/>
          </a:prstGeom>
          <a:gradFill flip="none" rotWithShape="1">
            <a:gsLst>
              <a:gs pos="17000">
                <a:srgbClr val="FF0000">
                  <a:alpha val="50000"/>
                </a:srgbClr>
              </a:gs>
              <a:gs pos="45000">
                <a:srgbClr val="D00000">
                  <a:alpha val="50000"/>
                </a:srgbClr>
              </a:gs>
              <a:gs pos="46000">
                <a:srgbClr val="A40000">
                  <a:alpha val="50000"/>
                </a:srgbClr>
              </a:gs>
              <a:gs pos="90000">
                <a:srgbClr val="3C0606">
                  <a:alpha val="50000"/>
                </a:srgbClr>
              </a:gs>
            </a:gsLst>
            <a:lin ang="16200000" scaled="1"/>
            <a:tileRect/>
          </a:gradFill>
          <a:ln w="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 bwMode="auto">
          <a:xfrm>
            <a:off x="10331450" y="-12700"/>
            <a:ext cx="228600" cy="228600"/>
          </a:xfrm>
          <a:prstGeom prst="mathMultiply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2550" y="1079500"/>
            <a:ext cx="10620375" cy="6958013"/>
          </a:xfrm>
          <a:prstGeom prst="rect">
            <a:avLst/>
          </a:prstGeom>
          <a:solidFill>
            <a:schemeClr val="tx2">
              <a:lumMod val="75000"/>
              <a:alpha val="6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7488" y="1247775"/>
            <a:ext cx="4397375" cy="6672263"/>
          </a:xfrm>
          <a:prstGeom prst="rect">
            <a:avLst/>
          </a:prstGeom>
          <a:solidFill>
            <a:schemeClr val="tx2">
              <a:lumMod val="75000"/>
              <a:alpha val="5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57738" y="1247775"/>
            <a:ext cx="5802312" cy="6672263"/>
          </a:xfrm>
          <a:prstGeom prst="rect">
            <a:avLst/>
          </a:prstGeom>
          <a:solidFill>
            <a:schemeClr val="tx2">
              <a:lumMod val="75000"/>
              <a:alpha val="5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28588" y="395288"/>
            <a:ext cx="1042987" cy="54133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8211" name="Picture 2" descr="D:\Моя система\Windows 2009\System 32\Программы\Изображения\Рисунок1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/>
          <a:srcRect l="16943" t="8208" r="15994" b="20538"/>
          <a:stretch>
            <a:fillRect/>
          </a:stretch>
        </p:blipFill>
        <p:spPr bwMode="auto">
          <a:xfrm>
            <a:off x="177800" y="439738"/>
            <a:ext cx="4667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2" name="Picture 2" descr="D:\Моя система\Windows 2009\System 32\Программы\Изображения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/>
          <a:srcRect l="15994" t="8208" r="16943" b="20538"/>
          <a:stretch>
            <a:fillRect/>
          </a:stretch>
        </p:blipFill>
        <p:spPr bwMode="auto">
          <a:xfrm>
            <a:off x="644525" y="441325"/>
            <a:ext cx="4683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6794281" y="8179098"/>
            <a:ext cx="400706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Ведута</a:t>
            </a:r>
            <a:r>
              <a:rPr lang="ru-RU" sz="24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 А.Н.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57272" y="319854"/>
            <a:ext cx="954407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Система координат</a:t>
            </a:r>
          </a:p>
        </p:txBody>
      </p:sp>
      <p:sp>
        <p:nvSpPr>
          <p:cNvPr id="8215" name="Содержимое 32"/>
          <p:cNvSpPr>
            <a:spLocks noGrp="1"/>
          </p:cNvSpPr>
          <p:nvPr>
            <p:ph idx="1"/>
          </p:nvPr>
        </p:nvSpPr>
        <p:spPr>
          <a:xfrm>
            <a:off x="539750" y="2016125"/>
            <a:ext cx="4003675" cy="5702300"/>
          </a:xfrm>
        </p:spPr>
        <p:txBody>
          <a:bodyPr/>
          <a:lstStyle/>
          <a:p>
            <a:pPr marL="0" indent="306388" eaLnBrk="1" hangingPunct="1">
              <a:buFont typeface="Arial" charset="0"/>
              <a:buNone/>
            </a:pPr>
            <a:r>
              <a:rPr lang="ru-RU" sz="3200" b="1" smtClean="0">
                <a:solidFill>
                  <a:srgbClr val="BFBFBF"/>
                </a:solidFill>
              </a:rPr>
              <a:t>Этот же принцип соблюдается на шахматной доске.</a:t>
            </a:r>
          </a:p>
          <a:p>
            <a:pPr marL="0" indent="306388" eaLnBrk="1" hangingPunct="1">
              <a:buFont typeface="Arial" charset="0"/>
              <a:buNone/>
            </a:pPr>
            <a:endParaRPr lang="ru-RU" sz="3200" b="1" smtClean="0">
              <a:solidFill>
                <a:srgbClr val="BFBFBF"/>
              </a:solidFill>
            </a:endParaRPr>
          </a:p>
          <a:p>
            <a:pPr marL="0" indent="306388" eaLnBrk="1" hangingPunct="1">
              <a:buFont typeface="Arial" charset="0"/>
              <a:buNone/>
            </a:pPr>
            <a:r>
              <a:rPr lang="ru-RU" sz="3200" b="1" smtClean="0">
                <a:solidFill>
                  <a:srgbClr val="BFBFBF"/>
                </a:solidFill>
              </a:rPr>
              <a:t>Снизу расположены буквы, а вдоль левого края – цифры.</a:t>
            </a:r>
          </a:p>
        </p:txBody>
      </p:sp>
      <p:pic>
        <p:nvPicPr>
          <p:cNvPr id="8216" name="Рисунок 23" descr="z00012502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00613" y="1962150"/>
            <a:ext cx="554355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0" y="8134350"/>
            <a:ext cx="10821988" cy="504825"/>
          </a:xfrm>
          <a:prstGeom prst="rect">
            <a:avLst/>
          </a:prstGeom>
          <a:solidFill>
            <a:schemeClr val="tx2">
              <a:lumMod val="40000"/>
              <a:lumOff val="60000"/>
              <a:alpha val="10000"/>
            </a:schemeClr>
          </a:solidFill>
          <a:ln w="0" cap="flat" cmpd="sng" algn="ctr">
            <a:solidFill>
              <a:schemeClr val="tx1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0" y="8128000"/>
            <a:ext cx="10801350" cy="501650"/>
          </a:xfrm>
          <a:prstGeom prst="rect">
            <a:avLst/>
          </a:prstGeom>
          <a:gradFill flip="none" rotWithShape="1">
            <a:gsLst>
              <a:gs pos="17000">
                <a:srgbClr val="00B0F0">
                  <a:alpha val="20000"/>
                </a:srgbClr>
              </a:gs>
              <a:gs pos="45000">
                <a:schemeClr val="tx2">
                  <a:lumMod val="40000"/>
                  <a:lumOff val="60000"/>
                  <a:alpha val="20000"/>
                </a:schemeClr>
              </a:gs>
              <a:gs pos="46000">
                <a:schemeClr val="tx2">
                  <a:lumMod val="60000"/>
                  <a:lumOff val="40000"/>
                  <a:alpha val="20000"/>
                </a:schemeClr>
              </a:gs>
              <a:gs pos="90000">
                <a:schemeClr val="tx2">
                  <a:lumMod val="75000"/>
                  <a:alpha val="2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8134350"/>
            <a:ext cx="10821988" cy="5111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9221" name="Picture 9" descr="D:\Моя система\Версии Windows 7\Windows 7 Pro\Значки\Window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63" y="8170863"/>
            <a:ext cx="428625" cy="4318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0"/>
            <a:ext cx="10801350" cy="8134350"/>
          </a:xfrm>
          <a:prstGeom prst="roundRect">
            <a:avLst>
              <a:gd name="adj" fmla="val 488"/>
            </a:avLst>
          </a:prstGeom>
          <a:solidFill>
            <a:schemeClr val="tx2">
              <a:lumMod val="60000"/>
              <a:lumOff val="40000"/>
              <a:alpha val="5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1113" y="0"/>
            <a:ext cx="10821988" cy="8128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0"/>
            <a:ext cx="10801350" cy="1866900"/>
          </a:xfrm>
          <a:prstGeom prst="roundRect">
            <a:avLst>
              <a:gd name="adj" fmla="val 1131"/>
            </a:avLst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6139" y="8170520"/>
            <a:ext cx="504056" cy="431800"/>
          </a:xfrm>
          <a:prstGeom prst="roundRect">
            <a:avLst>
              <a:gd name="adj" fmla="val 1131"/>
            </a:avLst>
          </a:prstGeom>
          <a:solidFill>
            <a:srgbClr val="00B0F0">
              <a:alpha val="10000"/>
            </a:srgbClr>
          </a:solidFill>
          <a:ln w="0">
            <a:gradFill flip="none" rotWithShape="1">
              <a:gsLst>
                <a:gs pos="0">
                  <a:schemeClr val="bg1"/>
                </a:gs>
                <a:gs pos="50000">
                  <a:schemeClr val="tx2">
                    <a:lumMod val="20000"/>
                    <a:lumOff val="80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9228" name="Picture 4" descr="C:\Windows 2011 SE\Значки\PNG\_custo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200" y="8224838"/>
            <a:ext cx="3238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с двумя скругленными соседними углами 12">
            <a:hlinkClick r:id="" action="ppaction://hlinkshowjump?jump=endshow"/>
          </p:cNvPr>
          <p:cNvSpPr/>
          <p:nvPr/>
        </p:nvSpPr>
        <p:spPr bwMode="auto">
          <a:xfrm flipV="1">
            <a:off x="10153650" y="-12700"/>
            <a:ext cx="611188" cy="215900"/>
          </a:xfrm>
          <a:prstGeom prst="round2SameRect">
            <a:avLst/>
          </a:prstGeom>
          <a:gradFill flip="none" rotWithShape="1">
            <a:gsLst>
              <a:gs pos="17000">
                <a:srgbClr val="FF0000">
                  <a:alpha val="50000"/>
                </a:srgbClr>
              </a:gs>
              <a:gs pos="45000">
                <a:srgbClr val="D00000">
                  <a:alpha val="50000"/>
                </a:srgbClr>
              </a:gs>
              <a:gs pos="46000">
                <a:srgbClr val="A40000">
                  <a:alpha val="50000"/>
                </a:srgbClr>
              </a:gs>
              <a:gs pos="90000">
                <a:srgbClr val="3C0606">
                  <a:alpha val="50000"/>
                </a:srgbClr>
              </a:gs>
            </a:gsLst>
            <a:lin ang="16200000" scaled="1"/>
            <a:tileRect/>
          </a:gradFill>
          <a:ln w="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 bwMode="auto">
          <a:xfrm>
            <a:off x="10331450" y="-12700"/>
            <a:ext cx="228600" cy="228600"/>
          </a:xfrm>
          <a:prstGeom prst="mathMultiply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2550" y="1079500"/>
            <a:ext cx="10620375" cy="6958013"/>
          </a:xfrm>
          <a:prstGeom prst="rect">
            <a:avLst/>
          </a:prstGeom>
          <a:solidFill>
            <a:schemeClr val="tx2">
              <a:lumMod val="75000"/>
              <a:alpha val="6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28613" y="1176338"/>
            <a:ext cx="10215562" cy="6743700"/>
          </a:xfrm>
          <a:prstGeom prst="rect">
            <a:avLst/>
          </a:prstGeom>
          <a:solidFill>
            <a:schemeClr val="tx2">
              <a:lumMod val="75000"/>
              <a:alpha val="5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28588" y="395288"/>
            <a:ext cx="1042987" cy="54133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9234" name="Picture 2" descr="D:\Моя система\Windows 2009\System 32\Программы\Изображения\Рисунок1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/>
          <a:srcRect l="16943" t="8208" r="15994" b="20538"/>
          <a:stretch>
            <a:fillRect/>
          </a:stretch>
        </p:blipFill>
        <p:spPr bwMode="auto">
          <a:xfrm>
            <a:off x="177800" y="439738"/>
            <a:ext cx="4667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5" name="Picture 2" descr="D:\Моя система\Windows 2009\System 32\Программы\Изображения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/>
          <a:srcRect l="15994" t="8208" r="16943" b="20538"/>
          <a:stretch>
            <a:fillRect/>
          </a:stretch>
        </p:blipFill>
        <p:spPr bwMode="auto">
          <a:xfrm>
            <a:off x="644525" y="441325"/>
            <a:ext cx="4683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6794281" y="8179098"/>
            <a:ext cx="400706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Ведута</a:t>
            </a:r>
            <a:r>
              <a:rPr lang="ru-RU" sz="24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 А.Н.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57272" y="319854"/>
            <a:ext cx="954407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</a:rPr>
              <a:t>Система координат</a:t>
            </a:r>
          </a:p>
        </p:txBody>
      </p:sp>
      <p:sp>
        <p:nvSpPr>
          <p:cNvPr id="9238" name="Содержимое 32"/>
          <p:cNvSpPr>
            <a:spLocks noGrp="1"/>
          </p:cNvSpPr>
          <p:nvPr>
            <p:ph idx="1"/>
          </p:nvPr>
        </p:nvSpPr>
        <p:spPr>
          <a:xfrm>
            <a:off x="400050" y="1176338"/>
            <a:ext cx="10072688" cy="1214437"/>
          </a:xfrm>
        </p:spPr>
        <p:txBody>
          <a:bodyPr/>
          <a:lstStyle/>
          <a:p>
            <a:pPr marL="0" indent="306388" algn="ctr" eaLnBrk="1" hangingPunct="1">
              <a:buFont typeface="Arial" charset="0"/>
              <a:buNone/>
            </a:pPr>
            <a:r>
              <a:rPr lang="ru-RU" sz="3200" b="1" smtClean="0">
                <a:solidFill>
                  <a:srgbClr val="BFBFBF"/>
                </a:solidFill>
              </a:rPr>
              <a:t>Оси координат разбивают плоскость на четыре части, которые называются </a:t>
            </a:r>
            <a:r>
              <a:rPr lang="ru-RU" sz="3200" b="1" smtClean="0">
                <a:solidFill>
                  <a:schemeClr val="bg1"/>
                </a:solidFill>
              </a:rPr>
              <a:t>координатными четвертями.</a:t>
            </a:r>
          </a:p>
        </p:txBody>
      </p:sp>
      <p:pic>
        <p:nvPicPr>
          <p:cNvPr id="9239" name="Рисунок 23" descr="img2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8" y="2390775"/>
            <a:ext cx="9929812" cy="557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0" y="8134350"/>
            <a:ext cx="10821988" cy="504825"/>
          </a:xfrm>
          <a:prstGeom prst="rect">
            <a:avLst/>
          </a:prstGeom>
          <a:solidFill>
            <a:schemeClr val="tx2">
              <a:lumMod val="40000"/>
              <a:lumOff val="60000"/>
              <a:alpha val="10000"/>
            </a:schemeClr>
          </a:solidFill>
          <a:ln w="0" cap="flat" cmpd="sng" algn="ctr">
            <a:solidFill>
              <a:schemeClr val="tx1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0" y="8128000"/>
            <a:ext cx="10801350" cy="501650"/>
          </a:xfrm>
          <a:prstGeom prst="rect">
            <a:avLst/>
          </a:prstGeom>
          <a:gradFill flip="none" rotWithShape="1">
            <a:gsLst>
              <a:gs pos="17000">
                <a:srgbClr val="00B0F0">
                  <a:alpha val="20000"/>
                </a:srgbClr>
              </a:gs>
              <a:gs pos="45000">
                <a:schemeClr val="tx2">
                  <a:lumMod val="40000"/>
                  <a:lumOff val="60000"/>
                  <a:alpha val="20000"/>
                </a:schemeClr>
              </a:gs>
              <a:gs pos="46000">
                <a:schemeClr val="tx2">
                  <a:lumMod val="60000"/>
                  <a:lumOff val="40000"/>
                  <a:alpha val="20000"/>
                </a:schemeClr>
              </a:gs>
              <a:gs pos="90000">
                <a:schemeClr val="tx2">
                  <a:lumMod val="75000"/>
                  <a:alpha val="2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8134350"/>
            <a:ext cx="10821988" cy="5111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0245" name="Picture 9" descr="D:\Моя система\Версии Windows 7\Windows 7 Pro\Значки\Window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63" y="8170863"/>
            <a:ext cx="428625" cy="4318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0"/>
            <a:ext cx="10801350" cy="8134350"/>
          </a:xfrm>
          <a:prstGeom prst="roundRect">
            <a:avLst>
              <a:gd name="adj" fmla="val 488"/>
            </a:avLst>
          </a:prstGeom>
          <a:solidFill>
            <a:schemeClr val="tx2">
              <a:lumMod val="60000"/>
              <a:lumOff val="40000"/>
              <a:alpha val="5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1113" y="0"/>
            <a:ext cx="10821988" cy="8128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  <a:alpha val="10000"/>
                </a:schemeClr>
              </a:gs>
              <a:gs pos="17000">
                <a:schemeClr val="tx2">
                  <a:lumMod val="60000"/>
                  <a:lumOff val="40000"/>
                  <a:alpha val="20000"/>
                </a:schemeClr>
              </a:gs>
              <a:gs pos="18000">
                <a:schemeClr val="tx2">
                  <a:lumMod val="75000"/>
                  <a:alpha val="20000"/>
                </a:schemeClr>
              </a:gs>
              <a:gs pos="39000">
                <a:schemeClr val="tx2">
                  <a:lumMod val="60000"/>
                  <a:lumOff val="40000"/>
                  <a:alpha val="20000"/>
                </a:schemeClr>
              </a:gs>
              <a:gs pos="40000">
                <a:schemeClr val="tx2">
                  <a:lumMod val="75000"/>
                  <a:alpha val="20000"/>
                </a:schemeClr>
              </a:gs>
              <a:gs pos="55000">
                <a:schemeClr val="tx2">
                  <a:lumMod val="60000"/>
                  <a:lumOff val="40000"/>
                  <a:alpha val="20000"/>
                </a:schemeClr>
              </a:gs>
              <a:gs pos="60000">
                <a:schemeClr val="tx2">
                  <a:lumMod val="75000"/>
                  <a:alpha val="20000"/>
                </a:schemeClr>
              </a:gs>
              <a:gs pos="82000">
                <a:srgbClr val="00B0F0">
                  <a:alpha val="20000"/>
                </a:srgbClr>
              </a:gs>
              <a:gs pos="74000">
                <a:schemeClr val="tx2">
                  <a:lumMod val="60000"/>
                  <a:lumOff val="40000"/>
                  <a:alpha val="20000"/>
                </a:schemeClr>
              </a:gs>
              <a:gs pos="61000">
                <a:schemeClr val="tx2">
                  <a:lumMod val="60000"/>
                  <a:lumOff val="40000"/>
                  <a:alpha val="20000"/>
                </a:schemeClr>
              </a:gs>
            </a:gsLst>
            <a:lin ang="20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0"/>
            <a:ext cx="10801350" cy="1866900"/>
          </a:xfrm>
          <a:prstGeom prst="roundRect">
            <a:avLst>
              <a:gd name="adj" fmla="val 1131"/>
            </a:avLst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6139" y="8170520"/>
            <a:ext cx="504056" cy="431800"/>
          </a:xfrm>
          <a:prstGeom prst="roundRect">
            <a:avLst>
              <a:gd name="adj" fmla="val 1131"/>
            </a:avLst>
          </a:prstGeom>
          <a:solidFill>
            <a:srgbClr val="00B0F0">
              <a:alpha val="10000"/>
            </a:srgbClr>
          </a:solidFill>
          <a:ln w="0">
            <a:gradFill flip="none" rotWithShape="1">
              <a:gsLst>
                <a:gs pos="0">
                  <a:schemeClr val="bg1"/>
                </a:gs>
                <a:gs pos="50000">
                  <a:schemeClr val="tx2">
                    <a:lumMod val="20000"/>
                    <a:lumOff val="80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090" tIns="55545" rIns="111090" bIns="5554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0252" name="Picture 4" descr="C:\Windows 2011 SE\Значки\PNG\_custo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200" y="8224838"/>
            <a:ext cx="3238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с двумя скругленными соседними углами 12">
            <a:hlinkClick r:id="" action="ppaction://hlinkshowjump?jump=endshow"/>
          </p:cNvPr>
          <p:cNvSpPr/>
          <p:nvPr/>
        </p:nvSpPr>
        <p:spPr bwMode="auto">
          <a:xfrm flipV="1">
            <a:off x="10153650" y="-12700"/>
            <a:ext cx="611188" cy="215900"/>
          </a:xfrm>
          <a:prstGeom prst="round2SameRect">
            <a:avLst/>
          </a:prstGeom>
          <a:gradFill flip="none" rotWithShape="1">
            <a:gsLst>
              <a:gs pos="17000">
                <a:srgbClr val="FF0000">
                  <a:alpha val="50000"/>
                </a:srgbClr>
              </a:gs>
              <a:gs pos="45000">
                <a:srgbClr val="D00000">
                  <a:alpha val="50000"/>
                </a:srgbClr>
              </a:gs>
              <a:gs pos="46000">
                <a:srgbClr val="A40000">
                  <a:alpha val="50000"/>
                </a:srgbClr>
              </a:gs>
              <a:gs pos="90000">
                <a:srgbClr val="3C0606">
                  <a:alpha val="50000"/>
                </a:srgbClr>
              </a:gs>
            </a:gsLst>
            <a:lin ang="16200000" scaled="1"/>
            <a:tileRect/>
          </a:gradFill>
          <a:ln w="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 bwMode="auto">
          <a:xfrm>
            <a:off x="10331450" y="-12700"/>
            <a:ext cx="228600" cy="228600"/>
          </a:xfrm>
          <a:prstGeom prst="mathMultiply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111250">
              <a:defRPr/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2550" y="1079500"/>
            <a:ext cx="10620375" cy="6958013"/>
          </a:xfrm>
          <a:prstGeom prst="rect">
            <a:avLst/>
          </a:prstGeom>
          <a:solidFill>
            <a:schemeClr val="tx2">
              <a:lumMod val="75000"/>
              <a:alpha val="6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7488" y="1247775"/>
            <a:ext cx="10326687" cy="6672263"/>
          </a:xfrm>
          <a:prstGeom prst="rect">
            <a:avLst/>
          </a:prstGeom>
          <a:solidFill>
            <a:schemeClr val="tx2">
              <a:lumMod val="75000"/>
              <a:alpha val="50000"/>
            </a:schemeClr>
          </a:solidFill>
          <a:ln w="0" cmpd="sng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28588" y="395288"/>
            <a:ext cx="1042987" cy="54133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0258" name="Picture 2" descr="D:\Моя система\Windows 2009\System 32\Программы\Изображения\Рисунок1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/>
          <a:srcRect l="16943" t="8208" r="15994" b="20538"/>
          <a:stretch>
            <a:fillRect/>
          </a:stretch>
        </p:blipFill>
        <p:spPr bwMode="auto">
          <a:xfrm>
            <a:off x="177800" y="439738"/>
            <a:ext cx="4667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9" name="Picture 2" descr="D:\Моя система\Windows 2009\System 32\Программы\Изображения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/>
          <a:srcRect l="15994" t="8208" r="16943" b="20538"/>
          <a:stretch>
            <a:fillRect/>
          </a:stretch>
        </p:blipFill>
        <p:spPr bwMode="auto">
          <a:xfrm>
            <a:off x="644525" y="441325"/>
            <a:ext cx="4683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6794281" y="8179098"/>
            <a:ext cx="400706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Ведута</a:t>
            </a:r>
            <a:r>
              <a:rPr lang="ru-RU" sz="2400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+mn-lt"/>
                <a:cs typeface="+mn-cs"/>
              </a:rPr>
              <a:t> А.Н.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57272" y="319854"/>
            <a:ext cx="954407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1109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bg1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</a:rPr>
              <a:t>Проведём небольшое расследование</a:t>
            </a:r>
          </a:p>
        </p:txBody>
      </p:sp>
      <p:sp>
        <p:nvSpPr>
          <p:cNvPr id="10262" name="Содержимое 32"/>
          <p:cNvSpPr>
            <a:spLocks noGrp="1"/>
          </p:cNvSpPr>
          <p:nvPr>
            <p:ph idx="1"/>
          </p:nvPr>
        </p:nvSpPr>
        <p:spPr>
          <a:xfrm>
            <a:off x="328613" y="1319213"/>
            <a:ext cx="10144125" cy="2143125"/>
          </a:xfrm>
        </p:spPr>
        <p:txBody>
          <a:bodyPr/>
          <a:lstStyle/>
          <a:p>
            <a:pPr marL="0" indent="176213" algn="just" eaLnBrk="1" hangingPunct="1">
              <a:buFont typeface="Arial" charset="0"/>
              <a:buNone/>
            </a:pPr>
            <a:r>
              <a:rPr lang="ru-RU" sz="3200" b="1" smtClean="0">
                <a:solidFill>
                  <a:schemeClr val="bg1"/>
                </a:solidFill>
              </a:rPr>
              <a:t>Ученица 5 класса Маша шла  из пункта </a:t>
            </a:r>
            <a:r>
              <a:rPr lang="ru-RU" sz="3200" b="1" smtClean="0">
                <a:solidFill>
                  <a:srgbClr val="D99694"/>
                </a:solidFill>
              </a:rPr>
              <a:t>А</a:t>
            </a:r>
            <a:r>
              <a:rPr lang="ru-RU" sz="3200" b="1" smtClean="0">
                <a:solidFill>
                  <a:schemeClr val="bg1"/>
                </a:solidFill>
              </a:rPr>
              <a:t>  в пункт  </a:t>
            </a:r>
            <a:r>
              <a:rPr lang="ru-RU" sz="3200" b="1" smtClean="0">
                <a:solidFill>
                  <a:srgbClr val="D99694"/>
                </a:solidFill>
              </a:rPr>
              <a:t>В</a:t>
            </a:r>
            <a:r>
              <a:rPr lang="ru-RU" sz="3200" b="1" smtClean="0">
                <a:solidFill>
                  <a:schemeClr val="bg1"/>
                </a:solidFill>
              </a:rPr>
              <a:t>. По пути он зашла еще в 1 пункт.  Определи координаты её движения по маршруту  на числовом луче и узнай,  что находилось в пунктах </a:t>
            </a:r>
            <a:r>
              <a:rPr lang="en-US" sz="3200" b="1" smtClean="0">
                <a:solidFill>
                  <a:srgbClr val="D99694"/>
                </a:solidFill>
              </a:rPr>
              <a:t>C</a:t>
            </a:r>
            <a:r>
              <a:rPr lang="ru-RU" sz="3200" b="1" smtClean="0">
                <a:solidFill>
                  <a:schemeClr val="bg1"/>
                </a:solidFill>
              </a:rPr>
              <a:t> и </a:t>
            </a:r>
            <a:r>
              <a:rPr lang="ru-RU" sz="3200" b="1" smtClean="0">
                <a:solidFill>
                  <a:srgbClr val="D99694"/>
                </a:solidFill>
              </a:rPr>
              <a:t>В</a:t>
            </a:r>
            <a:r>
              <a:rPr lang="ru-RU" sz="3200" b="1" smtClean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10263" name="Рисунок 23" descr="1285012888_4.jpg"/>
          <p:cNvPicPr>
            <a:picLocks noChangeAspect="1"/>
          </p:cNvPicPr>
          <p:nvPr/>
        </p:nvPicPr>
        <p:blipFill>
          <a:blip r:embed="rId6"/>
          <a:srcRect b="14999"/>
          <a:stretch>
            <a:fillRect/>
          </a:stretch>
        </p:blipFill>
        <p:spPr bwMode="auto">
          <a:xfrm>
            <a:off x="900113" y="3390900"/>
            <a:ext cx="8929687" cy="440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5" name="Прямая со стрелкой 24"/>
          <p:cNvCxnSpPr/>
          <p:nvPr/>
        </p:nvCxnSpPr>
        <p:spPr>
          <a:xfrm rot="10800000" flipH="1">
            <a:off x="2257425" y="4821238"/>
            <a:ext cx="6572250" cy="1587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5" name="Picture 4" descr="http://im4-tub-ru.yandex.net/i?id=444406512-21-72&amp;n=21"/>
          <p:cNvPicPr>
            <a:picLocks noChangeAspect="1" noChangeArrowheads="1"/>
          </p:cNvPicPr>
          <p:nvPr/>
        </p:nvPicPr>
        <p:blipFill>
          <a:blip r:embed="rId7"/>
          <a:srcRect b="20000"/>
          <a:stretch>
            <a:fillRect/>
          </a:stretch>
        </p:blipFill>
        <p:spPr bwMode="auto">
          <a:xfrm>
            <a:off x="2257425" y="4319588"/>
            <a:ext cx="37147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6" name="Picture 4" descr="http://im4-tub-ru.yandex.net/i?id=444406512-21-72&amp;n=21"/>
          <p:cNvPicPr>
            <a:picLocks noChangeAspect="1" noChangeArrowheads="1"/>
          </p:cNvPicPr>
          <p:nvPr/>
        </p:nvPicPr>
        <p:blipFill>
          <a:blip r:embed="rId7"/>
          <a:srcRect b="20000"/>
          <a:stretch>
            <a:fillRect/>
          </a:stretch>
        </p:blipFill>
        <p:spPr bwMode="auto">
          <a:xfrm>
            <a:off x="7615238" y="4248150"/>
            <a:ext cx="37147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7" name="TextBox 28"/>
          <p:cNvSpPr txBox="1">
            <a:spLocks noChangeArrowheads="1"/>
          </p:cNvSpPr>
          <p:nvPr/>
        </p:nvSpPr>
        <p:spPr bwMode="auto">
          <a:xfrm>
            <a:off x="2114550" y="4892675"/>
            <a:ext cx="4032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30" name="Овал 29"/>
          <p:cNvSpPr/>
          <p:nvPr/>
        </p:nvSpPr>
        <p:spPr>
          <a:xfrm>
            <a:off x="7543800" y="4749800"/>
            <a:ext cx="142875" cy="142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269" name="TextBox 33"/>
          <p:cNvSpPr txBox="1">
            <a:spLocks noChangeArrowheads="1"/>
          </p:cNvSpPr>
          <p:nvPr/>
        </p:nvSpPr>
        <p:spPr bwMode="auto">
          <a:xfrm>
            <a:off x="7472363" y="4892675"/>
            <a:ext cx="387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35" name="Овал 34"/>
          <p:cNvSpPr/>
          <p:nvPr/>
        </p:nvSpPr>
        <p:spPr>
          <a:xfrm>
            <a:off x="5329238" y="4749800"/>
            <a:ext cx="142875" cy="142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271" name="TextBox 36"/>
          <p:cNvSpPr txBox="1">
            <a:spLocks noChangeArrowheads="1"/>
          </p:cNvSpPr>
          <p:nvPr/>
        </p:nvSpPr>
        <p:spPr bwMode="auto">
          <a:xfrm>
            <a:off x="5186363" y="4964113"/>
            <a:ext cx="3746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00000"/>
                </a:solidFill>
              </a:rPr>
              <a:t>С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400300" y="4892675"/>
            <a:ext cx="5921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C00000"/>
                </a:solidFill>
              </a:rPr>
              <a:t>(0)</a:t>
            </a:r>
            <a:endParaRPr lang="ru-RU" sz="2800" b="1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7758113" y="4892675"/>
            <a:ext cx="8255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C00000"/>
                </a:solidFill>
              </a:rPr>
              <a:t>(1</a:t>
            </a:r>
            <a:r>
              <a:rPr lang="ru-RU" sz="2800" b="1">
                <a:solidFill>
                  <a:srgbClr val="C00000"/>
                </a:solidFill>
              </a:rPr>
              <a:t>4</a:t>
            </a:r>
            <a:r>
              <a:rPr lang="en-US" sz="2800" b="1">
                <a:solidFill>
                  <a:srgbClr val="C00000"/>
                </a:solidFill>
              </a:rPr>
              <a:t>)</a:t>
            </a:r>
            <a:endParaRPr lang="ru-RU" sz="2800" b="1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543550" y="4892675"/>
            <a:ext cx="6254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C00000"/>
                </a:solidFill>
              </a:rPr>
              <a:t>(</a:t>
            </a:r>
            <a:r>
              <a:rPr lang="ru-RU" sz="2800" b="1">
                <a:solidFill>
                  <a:srgbClr val="C00000"/>
                </a:solidFill>
              </a:rPr>
              <a:t>8</a:t>
            </a:r>
            <a:r>
              <a:rPr lang="en-US" sz="2800" b="1">
                <a:solidFill>
                  <a:srgbClr val="C00000"/>
                </a:solidFill>
              </a:rPr>
              <a:t>)</a:t>
            </a:r>
            <a:endParaRPr lang="ru-RU" sz="2800" b="1">
              <a:solidFill>
                <a:srgbClr val="C00000"/>
              </a:solidFill>
            </a:endParaRPr>
          </a:p>
        </p:txBody>
      </p:sp>
      <p:pic>
        <p:nvPicPr>
          <p:cNvPr id="10275" name="Picture 8" descr="http://www.gifts2.biz/catalog/22/small/22-8032-00.jpg"/>
          <p:cNvPicPr>
            <a:picLocks noChangeAspect="1" noChangeArrowheads="1"/>
          </p:cNvPicPr>
          <p:nvPr/>
        </p:nvPicPr>
        <p:blipFill>
          <a:blip r:embed="rId8"/>
          <a:srcRect t="10001" r="4999" b="9999"/>
          <a:stretch>
            <a:fillRect/>
          </a:stretch>
        </p:blipFill>
        <p:spPr bwMode="auto">
          <a:xfrm>
            <a:off x="1400175" y="4248150"/>
            <a:ext cx="642938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6" name="Picture 8" descr="http://www.gifts2.biz/catalog/22/small/22-8032-00.jpg"/>
          <p:cNvPicPr>
            <a:picLocks noChangeAspect="1" noChangeArrowheads="1"/>
          </p:cNvPicPr>
          <p:nvPr/>
        </p:nvPicPr>
        <p:blipFill>
          <a:blip r:embed="rId8"/>
          <a:srcRect t="10001" r="4999" b="9999"/>
          <a:stretch>
            <a:fillRect/>
          </a:stretch>
        </p:blipFill>
        <p:spPr bwMode="auto">
          <a:xfrm>
            <a:off x="8115300" y="4176713"/>
            <a:ext cx="642938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/>
          <a:srcRect r="6667" b="13109"/>
          <a:stretch>
            <a:fillRect/>
          </a:stretch>
        </p:blipFill>
        <p:spPr bwMode="auto">
          <a:xfrm>
            <a:off x="6900863" y="5535613"/>
            <a:ext cx="2571750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Овал 46"/>
          <p:cNvSpPr/>
          <p:nvPr/>
        </p:nvSpPr>
        <p:spPr>
          <a:xfrm>
            <a:off x="2257425" y="4749800"/>
            <a:ext cx="142875" cy="142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48" name="Рисунок 47" descr="100100000079587.jpg"/>
          <p:cNvPicPr>
            <a:picLocks noChangeAspect="1"/>
          </p:cNvPicPr>
          <p:nvPr/>
        </p:nvPicPr>
        <p:blipFill>
          <a:blip r:embed="rId11"/>
          <a:srcRect l="4755" t="11143" r="28683" b="29427"/>
          <a:stretch>
            <a:fillRect/>
          </a:stretch>
        </p:blipFill>
        <p:spPr bwMode="auto">
          <a:xfrm>
            <a:off x="3757613" y="5535613"/>
            <a:ext cx="28749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0" name="Рисунок 48" descr="milash27.gif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042988" y="5064125"/>
            <a:ext cx="21431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1347788" indent="625475">
          <a:buAutoNum type="arabicPeriod"/>
          <a:defRPr sz="4000" dirty="0" smtClean="0">
            <a:solidFill>
              <a:prstClr val="black"/>
            </a:solidFill>
            <a:effectLst>
              <a:glow rad="228600">
                <a:prstClr val="white">
                  <a:alpha val="40000"/>
                </a:prstClr>
              </a:glow>
            </a:effectLst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CB4EAC0-3142-4604-B6AB-F61F2CD83A1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TS102670354</Template>
  <TotalTime>151</TotalTime>
  <Words>397</Words>
  <Application>Microsoft Office PowerPoint</Application>
  <PresentationFormat>Произвольный</PresentationFormat>
  <Paragraphs>93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Comic Sans MS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creator>Ведута Александра Николаевна</dc:creator>
  <cp:lastModifiedBy>user</cp:lastModifiedBy>
  <cp:revision>28</cp:revision>
  <dcterms:created xsi:type="dcterms:W3CDTF">2013-11-16T12:27:50Z</dcterms:created>
  <dcterms:modified xsi:type="dcterms:W3CDTF">2014-03-22T07:01:08Z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TC026703549991</vt:lpwstr>
  </property>
</Properties>
</file>